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628_4CE8B9BA.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55"/>
  </p:notesMasterIdLst>
  <p:handoutMasterIdLst>
    <p:handoutMasterId r:id="rId56"/>
  </p:handoutMasterIdLst>
  <p:sldIdLst>
    <p:sldId id="1549" r:id="rId5"/>
    <p:sldId id="1550" r:id="rId6"/>
    <p:sldId id="1551" r:id="rId7"/>
    <p:sldId id="1555" r:id="rId8"/>
    <p:sldId id="1557" r:id="rId9"/>
    <p:sldId id="1559" r:id="rId10"/>
    <p:sldId id="1592" r:id="rId11"/>
    <p:sldId id="1558" r:id="rId12"/>
    <p:sldId id="1561" r:id="rId13"/>
    <p:sldId id="1562" r:id="rId14"/>
    <p:sldId id="1553" r:id="rId15"/>
    <p:sldId id="1554" r:id="rId16"/>
    <p:sldId id="1552" r:id="rId17"/>
    <p:sldId id="1567" r:id="rId18"/>
    <p:sldId id="1588" r:id="rId19"/>
    <p:sldId id="1589" r:id="rId20"/>
    <p:sldId id="1556" r:id="rId21"/>
    <p:sldId id="1590" r:id="rId22"/>
    <p:sldId id="1566" r:id="rId23"/>
    <p:sldId id="1569" r:id="rId24"/>
    <p:sldId id="1570" r:id="rId25"/>
    <p:sldId id="1571" r:id="rId26"/>
    <p:sldId id="1573" r:id="rId27"/>
    <p:sldId id="1591" r:id="rId28"/>
    <p:sldId id="1563" r:id="rId29"/>
    <p:sldId id="1575" r:id="rId30"/>
    <p:sldId id="1560" r:id="rId31"/>
    <p:sldId id="384" r:id="rId32"/>
    <p:sldId id="1574" r:id="rId33"/>
    <p:sldId id="1576" r:id="rId34"/>
    <p:sldId id="1593" r:id="rId35"/>
    <p:sldId id="1594" r:id="rId36"/>
    <p:sldId id="1578" r:id="rId37"/>
    <p:sldId id="1579" r:id="rId38"/>
    <p:sldId id="1537" r:id="rId39"/>
    <p:sldId id="1586" r:id="rId40"/>
    <p:sldId id="1541" r:id="rId41"/>
    <p:sldId id="1542" r:id="rId42"/>
    <p:sldId id="1543" r:id="rId43"/>
    <p:sldId id="1581" r:id="rId44"/>
    <p:sldId id="1545" r:id="rId45"/>
    <p:sldId id="1544" r:id="rId46"/>
    <p:sldId id="1546" r:id="rId47"/>
    <p:sldId id="1547" r:id="rId48"/>
    <p:sldId id="1582" r:id="rId49"/>
    <p:sldId id="1548" r:id="rId50"/>
    <p:sldId id="1584" r:id="rId51"/>
    <p:sldId id="1583" r:id="rId52"/>
    <p:sldId id="1585" r:id="rId53"/>
    <p:sldId id="159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guide id="3" orient="horz" pos="2956">
          <p15:clr>
            <a:srgbClr val="A4A3A4"/>
          </p15:clr>
        </p15:guide>
        <p15:guide id="4" orient="horz" pos="197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6B0C83-8842-D78A-DB3E-A7325C757B54}" name="Rachel Abbey" initials="RA" userId="S::Rachel.Abbey@local.gov.uk::c3fd18b1-26b3-43d5-b4a8-036a3ff53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E0B85D"/>
    <a:srgbClr val="E2F0D9"/>
    <a:srgbClr val="3A8F82"/>
    <a:srgbClr val="548235"/>
    <a:srgbClr val="A9D18E"/>
    <a:srgbClr val="9DC3E6"/>
    <a:srgbClr val="F7F7F7"/>
    <a:srgbClr val="166C1A"/>
    <a:srgbClr val="21A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62257" autoAdjust="0"/>
  </p:normalViewPr>
  <p:slideViewPr>
    <p:cSldViewPr snapToGrid="0">
      <p:cViewPr varScale="1">
        <p:scale>
          <a:sx n="76" d="100"/>
          <a:sy n="76" d="100"/>
        </p:scale>
        <p:origin x="990" y="90"/>
      </p:cViewPr>
      <p:guideLst>
        <p:guide orient="horz" pos="2160"/>
        <p:guide pos="2879"/>
        <p:guide orient="horz" pos="2956"/>
        <p:guide orient="horz" pos="1977"/>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byshire, Duncan: RBKC" userId="def5f170-a2a4-4efe-871e-2394921ae738" providerId="ADAL" clId="{FF7253FF-CF17-4C85-BCAE-AE01295CD8F3}"/>
    <pc:docChg chg="mod">
      <pc:chgData name="Derbyshire, Duncan: RBKC" userId="def5f170-a2a4-4efe-871e-2394921ae738" providerId="ADAL" clId="{FF7253FF-CF17-4C85-BCAE-AE01295CD8F3}" dt="2025-09-10T14:07:53.562" v="2"/>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latin typeface="Nunito" pitchFamily="2" charset="0"/>
              </a:rPr>
              <a:t>Revaluation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Revaluation!$B$2</c:f>
              <c:strCache>
                <c:ptCount val="1"/>
                <c:pt idx="0">
                  <c:v>Revaluation rate</c:v>
                </c:pt>
              </c:strCache>
            </c:strRef>
          </c:tx>
          <c:spPr>
            <a:solidFill>
              <a:schemeClr val="accent2"/>
            </a:solidFill>
            <a:ln>
              <a:noFill/>
            </a:ln>
            <a:effectLst/>
          </c:spPr>
          <c:invertIfNegative val="0"/>
          <c:cat>
            <c:numRef>
              <c:f>Revaluation!$A$3:$A$13</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Revaluation!$B$3:$B$13</c:f>
              <c:numCache>
                <c:formatCode>0.0%</c:formatCode>
                <c:ptCount val="11"/>
                <c:pt idx="0">
                  <c:v>1.2E-2</c:v>
                </c:pt>
                <c:pt idx="1">
                  <c:v>-1E-3</c:v>
                </c:pt>
                <c:pt idx="2">
                  <c:v>0.01</c:v>
                </c:pt>
                <c:pt idx="3">
                  <c:v>0.03</c:v>
                </c:pt>
                <c:pt idx="4">
                  <c:v>2.4E-2</c:v>
                </c:pt>
                <c:pt idx="5">
                  <c:v>1.7000000000000001E-2</c:v>
                </c:pt>
                <c:pt idx="6">
                  <c:v>5.0000000000000001E-3</c:v>
                </c:pt>
                <c:pt idx="7">
                  <c:v>3.1E-2</c:v>
                </c:pt>
                <c:pt idx="8">
                  <c:v>0.10100000000000001</c:v>
                </c:pt>
                <c:pt idx="9">
                  <c:v>6.7000000000000004E-2</c:v>
                </c:pt>
                <c:pt idx="10">
                  <c:v>1.7000000000000001E-2</c:v>
                </c:pt>
              </c:numCache>
            </c:numRef>
          </c:val>
          <c:extLst>
            <c:ext xmlns:c16="http://schemas.microsoft.com/office/drawing/2014/chart" uri="{C3380CC4-5D6E-409C-BE32-E72D297353CC}">
              <c16:uniqueId val="{00000000-F218-4944-861D-BAC6F3D03F2B}"/>
            </c:ext>
          </c:extLst>
        </c:ser>
        <c:dLbls>
          <c:showLegendKey val="0"/>
          <c:showVal val="0"/>
          <c:showCatName val="0"/>
          <c:showSerName val="0"/>
          <c:showPercent val="0"/>
          <c:showBubbleSize val="0"/>
        </c:dLbls>
        <c:gapWidth val="219"/>
        <c:overlap val="-27"/>
        <c:axId val="441378304"/>
        <c:axId val="441379744"/>
      </c:barChart>
      <c:catAx>
        <c:axId val="44137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79744"/>
        <c:crosses val="autoZero"/>
        <c:auto val="1"/>
        <c:lblAlgn val="ctr"/>
        <c:lblOffset val="100"/>
        <c:noMultiLvlLbl val="0"/>
      </c:catAx>
      <c:valAx>
        <c:axId val="441379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13783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628_4CE8B9BA.xml><?xml version="1.0" encoding="utf-8"?>
<p188:cmLst xmlns:a="http://schemas.openxmlformats.org/drawingml/2006/main" xmlns:r="http://schemas.openxmlformats.org/officeDocument/2006/relationships" xmlns:p188="http://schemas.microsoft.com/office/powerpoint/2018/8/main">
  <p188:cm id="{D53B9A92-1342-4D72-B31D-860B7405DECF}" authorId="{3B6B0C83-8842-D78A-DB3E-A7325C757B54}" created="2025-08-06T13:43:44.172">
    <ac:deMkLst xmlns:ac="http://schemas.microsoft.com/office/drawing/2013/main/command">
      <pc:docMk xmlns:pc="http://schemas.microsoft.com/office/powerpoint/2013/main/command"/>
      <pc:sldMk xmlns:pc="http://schemas.microsoft.com/office/powerpoint/2013/main/command" cId="1290320314" sldId="1576"/>
      <ac:spMk id="29" creationId="{CA94F7F3-3D80-2DD3-7212-EB20DA630B21}"/>
    </ac:deMkLst>
    <p188:txBody>
      <a:bodyPr/>
      <a:lstStyle/>
      <a:p>
        <a:r>
          <a:rPr lang="en-GB"/>
          <a:t>Add a link to the APC calculator somewhere</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4FDD6-BBF2-4739-8C11-3AAA2BAF233E}"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GB"/>
        </a:p>
      </dgm:t>
    </dgm:pt>
    <dgm:pt modelId="{B8CCA677-F581-4748-902C-2E4128CFA862}">
      <dgm:prSet phldrT="[Text]"/>
      <dgm:spPr/>
      <dgm:t>
        <a:bodyPr/>
        <a:lstStyle/>
        <a:p>
          <a:r>
            <a:rPr lang="en-GB" dirty="0">
              <a:latin typeface="Nunito" pitchFamily="2" charset="0"/>
            </a:rPr>
            <a:t>1. Get an estimate and check your notice period</a:t>
          </a:r>
        </a:p>
      </dgm:t>
    </dgm:pt>
    <dgm:pt modelId="{C4A7FC4E-D147-47C1-A7E4-F5507ED2B664}" type="parTrans" cxnId="{0489D409-B1F2-4CFA-9A7E-70CFFE7A6A7A}">
      <dgm:prSet/>
      <dgm:spPr/>
      <dgm:t>
        <a:bodyPr/>
        <a:lstStyle/>
        <a:p>
          <a:endParaRPr lang="en-GB"/>
        </a:p>
      </dgm:t>
    </dgm:pt>
    <dgm:pt modelId="{4D99246F-0889-4421-ADEB-CFFE23914EAF}" type="sibTrans" cxnId="{0489D409-B1F2-4CFA-9A7E-70CFFE7A6A7A}">
      <dgm:prSet/>
      <dgm:spPr/>
      <dgm:t>
        <a:bodyPr/>
        <a:lstStyle/>
        <a:p>
          <a:endParaRPr lang="en-GB"/>
        </a:p>
      </dgm:t>
    </dgm:pt>
    <dgm:pt modelId="{649A1226-D442-4331-A266-B249D10A885B}">
      <dgm:prSet phldrT="[Text]"/>
      <dgm:spPr>
        <a:solidFill>
          <a:schemeClr val="bg1">
            <a:lumMod val="50000"/>
          </a:schemeClr>
        </a:solidFill>
      </dgm:spPr>
      <dgm:t>
        <a:bodyPr/>
        <a:lstStyle/>
        <a:p>
          <a:r>
            <a:rPr lang="en-GB" dirty="0">
              <a:latin typeface="Nunito" pitchFamily="2" charset="0"/>
            </a:rPr>
            <a:t>2. Give your notice and find out about retirement process</a:t>
          </a:r>
        </a:p>
      </dgm:t>
    </dgm:pt>
    <dgm:pt modelId="{A2EA2D36-8F37-46E4-A90E-8DB1005EDF49}" type="parTrans" cxnId="{C9297253-BBB3-481D-ACF4-44B17BC5EEFD}">
      <dgm:prSet/>
      <dgm:spPr/>
      <dgm:t>
        <a:bodyPr/>
        <a:lstStyle/>
        <a:p>
          <a:endParaRPr lang="en-GB"/>
        </a:p>
      </dgm:t>
    </dgm:pt>
    <dgm:pt modelId="{DE0A0968-E0BA-4DC1-A9C8-9F3646126CAA}" type="sibTrans" cxnId="{C9297253-BBB3-481D-ACF4-44B17BC5EEFD}">
      <dgm:prSet/>
      <dgm:spPr>
        <a:solidFill>
          <a:schemeClr val="bg1">
            <a:lumMod val="50000"/>
          </a:schemeClr>
        </a:solidFill>
      </dgm:spPr>
      <dgm:t>
        <a:bodyPr/>
        <a:lstStyle/>
        <a:p>
          <a:endParaRPr lang="en-GB"/>
        </a:p>
      </dgm:t>
    </dgm:pt>
    <dgm:pt modelId="{3AF250E0-C03D-44E8-B80B-B9C4AE02EFFB}">
      <dgm:prSet phldrT="[Text]"/>
      <dgm:spPr/>
      <dgm:t>
        <a:bodyPr/>
        <a:lstStyle/>
        <a:p>
          <a:r>
            <a:rPr lang="en-GB" dirty="0">
              <a:solidFill>
                <a:schemeClr val="tx1"/>
              </a:solidFill>
              <a:latin typeface="Nunito" pitchFamily="2" charset="0"/>
            </a:rPr>
            <a:t>3. Pension fund sends your pension claim forms</a:t>
          </a:r>
        </a:p>
      </dgm:t>
    </dgm:pt>
    <dgm:pt modelId="{A75FACB8-DAAA-4AFD-B2AB-B28773689351}" type="parTrans" cxnId="{92ED5BFB-76E3-4DBC-91D8-2BA7A76A307B}">
      <dgm:prSet/>
      <dgm:spPr/>
      <dgm:t>
        <a:bodyPr/>
        <a:lstStyle/>
        <a:p>
          <a:endParaRPr lang="en-GB"/>
        </a:p>
      </dgm:t>
    </dgm:pt>
    <dgm:pt modelId="{FE79786D-3EC1-48CC-808B-90E429F6A737}" type="sibTrans" cxnId="{92ED5BFB-76E3-4DBC-91D8-2BA7A76A307B}">
      <dgm:prSet/>
      <dgm:spPr/>
      <dgm:t>
        <a:bodyPr/>
        <a:lstStyle/>
        <a:p>
          <a:endParaRPr lang="en-GB"/>
        </a:p>
      </dgm:t>
    </dgm:pt>
    <dgm:pt modelId="{DD5B5471-2796-4252-94C1-D2B2BDEB37F4}">
      <dgm:prSet phldrT="[Text]"/>
      <dgm:spPr/>
      <dgm:t>
        <a:bodyPr/>
        <a:lstStyle/>
        <a:p>
          <a:r>
            <a:rPr lang="en-GB" dirty="0">
              <a:latin typeface="Nunito" pitchFamily="2" charset="0"/>
            </a:rPr>
            <a:t>4. Complete and return forms – decisions are final!</a:t>
          </a:r>
        </a:p>
      </dgm:t>
    </dgm:pt>
    <dgm:pt modelId="{CAAEA91D-442B-439F-BE4D-DACE59BE852B}" type="parTrans" cxnId="{13AB2A13-64FA-40F4-A699-6156D93C388E}">
      <dgm:prSet/>
      <dgm:spPr/>
      <dgm:t>
        <a:bodyPr/>
        <a:lstStyle/>
        <a:p>
          <a:endParaRPr lang="en-GB"/>
        </a:p>
      </dgm:t>
    </dgm:pt>
    <dgm:pt modelId="{644603D3-899F-4BB5-8413-9470AF97776A}" type="sibTrans" cxnId="{13AB2A13-64FA-40F4-A699-6156D93C388E}">
      <dgm:prSet/>
      <dgm:spPr/>
      <dgm:t>
        <a:bodyPr/>
        <a:lstStyle/>
        <a:p>
          <a:endParaRPr lang="en-GB"/>
        </a:p>
      </dgm:t>
    </dgm:pt>
    <dgm:pt modelId="{D69A78BF-FC7C-4882-8D76-3D8C09E8C1FA}">
      <dgm:prSet phldrT="[Text]"/>
      <dgm:spPr/>
      <dgm:t>
        <a:bodyPr/>
        <a:lstStyle/>
        <a:p>
          <a:r>
            <a:rPr lang="en-GB" dirty="0">
              <a:latin typeface="Nunito" pitchFamily="2" charset="0"/>
            </a:rPr>
            <a:t>5. Pension fund will confirm pension and lump sum payment details </a:t>
          </a:r>
        </a:p>
      </dgm:t>
    </dgm:pt>
    <dgm:pt modelId="{71407D5D-A4C5-4A99-84D9-3F791B4B20A1}" type="parTrans" cxnId="{01285DC8-34F3-4E34-BB6E-83B8BB27A0E9}">
      <dgm:prSet/>
      <dgm:spPr/>
      <dgm:t>
        <a:bodyPr/>
        <a:lstStyle/>
        <a:p>
          <a:endParaRPr lang="en-GB"/>
        </a:p>
      </dgm:t>
    </dgm:pt>
    <dgm:pt modelId="{6426C7D9-0850-40A2-9C13-C368783456CA}" type="sibTrans" cxnId="{01285DC8-34F3-4E34-BB6E-83B8BB27A0E9}">
      <dgm:prSet/>
      <dgm:spPr/>
      <dgm:t>
        <a:bodyPr/>
        <a:lstStyle/>
        <a:p>
          <a:endParaRPr lang="en-GB"/>
        </a:p>
      </dgm:t>
    </dgm:pt>
    <dgm:pt modelId="{E1F5DF17-D01C-48EF-A134-2522177FE26F}" type="pres">
      <dgm:prSet presAssocID="{D0F4FDD6-BBF2-4739-8C11-3AAA2BAF233E}" presName="diagram" presStyleCnt="0">
        <dgm:presLayoutVars>
          <dgm:dir/>
          <dgm:resizeHandles val="exact"/>
        </dgm:presLayoutVars>
      </dgm:prSet>
      <dgm:spPr/>
    </dgm:pt>
    <dgm:pt modelId="{B1855CE2-DD85-4CA5-BB00-821CBFA5EEF3}" type="pres">
      <dgm:prSet presAssocID="{B8CCA677-F581-4748-902C-2E4128CFA862}" presName="node" presStyleLbl="node1" presStyleIdx="0" presStyleCnt="5">
        <dgm:presLayoutVars>
          <dgm:bulletEnabled val="1"/>
        </dgm:presLayoutVars>
      </dgm:prSet>
      <dgm:spPr/>
    </dgm:pt>
    <dgm:pt modelId="{652F5A0C-1A85-4019-B2DE-E26F2139FD6F}" type="pres">
      <dgm:prSet presAssocID="{4D99246F-0889-4421-ADEB-CFFE23914EAF}" presName="sibTrans" presStyleLbl="sibTrans2D1" presStyleIdx="0" presStyleCnt="4"/>
      <dgm:spPr/>
    </dgm:pt>
    <dgm:pt modelId="{E7484856-3B47-47FA-87FD-F965CBCE101B}" type="pres">
      <dgm:prSet presAssocID="{4D99246F-0889-4421-ADEB-CFFE23914EAF}" presName="connectorText" presStyleLbl="sibTrans2D1" presStyleIdx="0" presStyleCnt="4"/>
      <dgm:spPr/>
    </dgm:pt>
    <dgm:pt modelId="{5B0B4B9D-DB7F-4D52-956B-E10628F1DED5}" type="pres">
      <dgm:prSet presAssocID="{649A1226-D442-4331-A266-B249D10A885B}" presName="node" presStyleLbl="node1" presStyleIdx="1" presStyleCnt="5">
        <dgm:presLayoutVars>
          <dgm:bulletEnabled val="1"/>
        </dgm:presLayoutVars>
      </dgm:prSet>
      <dgm:spPr/>
    </dgm:pt>
    <dgm:pt modelId="{E6C159D3-CB3B-4D6F-B219-44AF9580249E}" type="pres">
      <dgm:prSet presAssocID="{DE0A0968-E0BA-4DC1-A9C8-9F3646126CAA}" presName="sibTrans" presStyleLbl="sibTrans2D1" presStyleIdx="1" presStyleCnt="4"/>
      <dgm:spPr/>
    </dgm:pt>
    <dgm:pt modelId="{ECBEF579-DFC5-4F4C-BFE7-27C52C1017B8}" type="pres">
      <dgm:prSet presAssocID="{DE0A0968-E0BA-4DC1-A9C8-9F3646126CAA}" presName="connectorText" presStyleLbl="sibTrans2D1" presStyleIdx="1" presStyleCnt="4"/>
      <dgm:spPr/>
    </dgm:pt>
    <dgm:pt modelId="{9F1EBBEE-62C7-45F4-AB93-1DF262D9493E}" type="pres">
      <dgm:prSet presAssocID="{3AF250E0-C03D-44E8-B80B-B9C4AE02EFFB}" presName="node" presStyleLbl="node1" presStyleIdx="2" presStyleCnt="5">
        <dgm:presLayoutVars>
          <dgm:bulletEnabled val="1"/>
        </dgm:presLayoutVars>
      </dgm:prSet>
      <dgm:spPr/>
    </dgm:pt>
    <dgm:pt modelId="{FC49D45B-2416-4024-897A-DD1ED52387D3}" type="pres">
      <dgm:prSet presAssocID="{FE79786D-3EC1-48CC-808B-90E429F6A737}" presName="sibTrans" presStyleLbl="sibTrans2D1" presStyleIdx="2" presStyleCnt="4"/>
      <dgm:spPr/>
    </dgm:pt>
    <dgm:pt modelId="{3410A99C-F9E8-4700-B776-E37C073982AA}" type="pres">
      <dgm:prSet presAssocID="{FE79786D-3EC1-48CC-808B-90E429F6A737}" presName="connectorText" presStyleLbl="sibTrans2D1" presStyleIdx="2" presStyleCnt="4"/>
      <dgm:spPr/>
    </dgm:pt>
    <dgm:pt modelId="{D8B51120-11C8-45AC-8F68-9CFC6EF5F827}" type="pres">
      <dgm:prSet presAssocID="{DD5B5471-2796-4252-94C1-D2B2BDEB37F4}" presName="node" presStyleLbl="node1" presStyleIdx="3" presStyleCnt="5">
        <dgm:presLayoutVars>
          <dgm:bulletEnabled val="1"/>
        </dgm:presLayoutVars>
      </dgm:prSet>
      <dgm:spPr/>
    </dgm:pt>
    <dgm:pt modelId="{D3BDFBD2-1ED5-4539-8AF0-06A3EB190280}" type="pres">
      <dgm:prSet presAssocID="{644603D3-899F-4BB5-8413-9470AF97776A}" presName="sibTrans" presStyleLbl="sibTrans2D1" presStyleIdx="3" presStyleCnt="4"/>
      <dgm:spPr/>
    </dgm:pt>
    <dgm:pt modelId="{75696AED-9B25-4551-81F9-49A45AC4C1A7}" type="pres">
      <dgm:prSet presAssocID="{644603D3-899F-4BB5-8413-9470AF97776A}" presName="connectorText" presStyleLbl="sibTrans2D1" presStyleIdx="3" presStyleCnt="4"/>
      <dgm:spPr/>
    </dgm:pt>
    <dgm:pt modelId="{EB3D02BE-2411-451B-B563-8FB6ADD1B078}" type="pres">
      <dgm:prSet presAssocID="{D69A78BF-FC7C-4882-8D76-3D8C09E8C1FA}" presName="node" presStyleLbl="node1" presStyleIdx="4" presStyleCnt="5">
        <dgm:presLayoutVars>
          <dgm:bulletEnabled val="1"/>
        </dgm:presLayoutVars>
      </dgm:prSet>
      <dgm:spPr/>
    </dgm:pt>
  </dgm:ptLst>
  <dgm:cxnLst>
    <dgm:cxn modelId="{0489D409-B1F2-4CFA-9A7E-70CFFE7A6A7A}" srcId="{D0F4FDD6-BBF2-4739-8C11-3AAA2BAF233E}" destId="{B8CCA677-F581-4748-902C-2E4128CFA862}" srcOrd="0" destOrd="0" parTransId="{C4A7FC4E-D147-47C1-A7E4-F5507ED2B664}" sibTransId="{4D99246F-0889-4421-ADEB-CFFE23914EAF}"/>
    <dgm:cxn modelId="{13AB2A13-64FA-40F4-A699-6156D93C388E}" srcId="{D0F4FDD6-BBF2-4739-8C11-3AAA2BAF233E}" destId="{DD5B5471-2796-4252-94C1-D2B2BDEB37F4}" srcOrd="3" destOrd="0" parTransId="{CAAEA91D-442B-439F-BE4D-DACE59BE852B}" sibTransId="{644603D3-899F-4BB5-8413-9470AF97776A}"/>
    <dgm:cxn modelId="{626BF520-F456-47FF-AF4D-A8785AB5C537}" type="presOf" srcId="{4D99246F-0889-4421-ADEB-CFFE23914EAF}" destId="{652F5A0C-1A85-4019-B2DE-E26F2139FD6F}" srcOrd="0" destOrd="0" presId="urn:microsoft.com/office/officeart/2005/8/layout/process5"/>
    <dgm:cxn modelId="{2D0E5438-8E66-430C-8B5D-C659C5A13104}" type="presOf" srcId="{B8CCA677-F581-4748-902C-2E4128CFA862}" destId="{B1855CE2-DD85-4CA5-BB00-821CBFA5EEF3}" srcOrd="0" destOrd="0" presId="urn:microsoft.com/office/officeart/2005/8/layout/process5"/>
    <dgm:cxn modelId="{3C80BC3C-0049-4458-AE0C-276AFCD8372F}" type="presOf" srcId="{DD5B5471-2796-4252-94C1-D2B2BDEB37F4}" destId="{D8B51120-11C8-45AC-8F68-9CFC6EF5F827}" srcOrd="0" destOrd="0" presId="urn:microsoft.com/office/officeart/2005/8/layout/process5"/>
    <dgm:cxn modelId="{5294A63E-42F3-4481-97F1-C8FA50CA52B8}" type="presOf" srcId="{644603D3-899F-4BB5-8413-9470AF97776A}" destId="{75696AED-9B25-4551-81F9-49A45AC4C1A7}" srcOrd="1" destOrd="0" presId="urn:microsoft.com/office/officeart/2005/8/layout/process5"/>
    <dgm:cxn modelId="{39FEFE63-32E2-44DB-A1D7-EE347A32E646}" type="presOf" srcId="{D69A78BF-FC7C-4882-8D76-3D8C09E8C1FA}" destId="{EB3D02BE-2411-451B-B563-8FB6ADD1B078}" srcOrd="0" destOrd="0" presId="urn:microsoft.com/office/officeart/2005/8/layout/process5"/>
    <dgm:cxn modelId="{D2AA106E-2B62-4751-807E-8405357ABA34}" type="presOf" srcId="{649A1226-D442-4331-A266-B249D10A885B}" destId="{5B0B4B9D-DB7F-4D52-956B-E10628F1DED5}" srcOrd="0" destOrd="0" presId="urn:microsoft.com/office/officeart/2005/8/layout/process5"/>
    <dgm:cxn modelId="{C9297253-BBB3-481D-ACF4-44B17BC5EEFD}" srcId="{D0F4FDD6-BBF2-4739-8C11-3AAA2BAF233E}" destId="{649A1226-D442-4331-A266-B249D10A885B}" srcOrd="1" destOrd="0" parTransId="{A2EA2D36-8F37-46E4-A90E-8DB1005EDF49}" sibTransId="{DE0A0968-E0BA-4DC1-A9C8-9F3646126CAA}"/>
    <dgm:cxn modelId="{1066FC54-1E64-413D-BC93-DAA9C7113065}" type="presOf" srcId="{FE79786D-3EC1-48CC-808B-90E429F6A737}" destId="{FC49D45B-2416-4024-897A-DD1ED52387D3}" srcOrd="0" destOrd="0" presId="urn:microsoft.com/office/officeart/2005/8/layout/process5"/>
    <dgm:cxn modelId="{B9EE2259-882B-4AEC-A3BD-2A8F72B22912}" type="presOf" srcId="{FE79786D-3EC1-48CC-808B-90E429F6A737}" destId="{3410A99C-F9E8-4700-B776-E37C073982AA}" srcOrd="1" destOrd="0" presId="urn:microsoft.com/office/officeart/2005/8/layout/process5"/>
    <dgm:cxn modelId="{DCD4997E-9E71-4B85-9C0A-9221BE44F302}" type="presOf" srcId="{4D99246F-0889-4421-ADEB-CFFE23914EAF}" destId="{E7484856-3B47-47FA-87FD-F965CBCE101B}" srcOrd="1" destOrd="0" presId="urn:microsoft.com/office/officeart/2005/8/layout/process5"/>
    <dgm:cxn modelId="{32FCC293-437B-4006-9B7E-0801CA9E7985}" type="presOf" srcId="{DE0A0968-E0BA-4DC1-A9C8-9F3646126CAA}" destId="{E6C159D3-CB3B-4D6F-B219-44AF9580249E}" srcOrd="0" destOrd="0" presId="urn:microsoft.com/office/officeart/2005/8/layout/process5"/>
    <dgm:cxn modelId="{DCB258A0-C108-4C6C-A031-A669F246C67D}" type="presOf" srcId="{D0F4FDD6-BBF2-4739-8C11-3AAA2BAF233E}" destId="{E1F5DF17-D01C-48EF-A134-2522177FE26F}" srcOrd="0" destOrd="0" presId="urn:microsoft.com/office/officeart/2005/8/layout/process5"/>
    <dgm:cxn modelId="{01285DC8-34F3-4E34-BB6E-83B8BB27A0E9}" srcId="{D0F4FDD6-BBF2-4739-8C11-3AAA2BAF233E}" destId="{D69A78BF-FC7C-4882-8D76-3D8C09E8C1FA}" srcOrd="4" destOrd="0" parTransId="{71407D5D-A4C5-4A99-84D9-3F791B4B20A1}" sibTransId="{6426C7D9-0850-40A2-9C13-C368783456CA}"/>
    <dgm:cxn modelId="{87E887F1-B461-4F41-B289-13E025F1B57F}" type="presOf" srcId="{DE0A0968-E0BA-4DC1-A9C8-9F3646126CAA}" destId="{ECBEF579-DFC5-4F4C-BFE7-27C52C1017B8}" srcOrd="1" destOrd="0" presId="urn:microsoft.com/office/officeart/2005/8/layout/process5"/>
    <dgm:cxn modelId="{051BC8F4-20E1-4F04-954D-3ECA54B3716B}" type="presOf" srcId="{3AF250E0-C03D-44E8-B80B-B9C4AE02EFFB}" destId="{9F1EBBEE-62C7-45F4-AB93-1DF262D9493E}" srcOrd="0" destOrd="0" presId="urn:microsoft.com/office/officeart/2005/8/layout/process5"/>
    <dgm:cxn modelId="{40AB6BF5-9F41-42E3-9FD7-19AA2E16CFA8}" type="presOf" srcId="{644603D3-899F-4BB5-8413-9470AF97776A}" destId="{D3BDFBD2-1ED5-4539-8AF0-06A3EB190280}" srcOrd="0" destOrd="0" presId="urn:microsoft.com/office/officeart/2005/8/layout/process5"/>
    <dgm:cxn modelId="{92ED5BFB-76E3-4DBC-91D8-2BA7A76A307B}" srcId="{D0F4FDD6-BBF2-4739-8C11-3AAA2BAF233E}" destId="{3AF250E0-C03D-44E8-B80B-B9C4AE02EFFB}" srcOrd="2" destOrd="0" parTransId="{A75FACB8-DAAA-4AFD-B2AB-B28773689351}" sibTransId="{FE79786D-3EC1-48CC-808B-90E429F6A737}"/>
    <dgm:cxn modelId="{4C54755D-DFD9-4BDA-B8EE-7AB2D3ADED4C}" type="presParOf" srcId="{E1F5DF17-D01C-48EF-A134-2522177FE26F}" destId="{B1855CE2-DD85-4CA5-BB00-821CBFA5EEF3}" srcOrd="0" destOrd="0" presId="urn:microsoft.com/office/officeart/2005/8/layout/process5"/>
    <dgm:cxn modelId="{CB0AE61D-0E17-488B-AFA5-A21300D03772}" type="presParOf" srcId="{E1F5DF17-D01C-48EF-A134-2522177FE26F}" destId="{652F5A0C-1A85-4019-B2DE-E26F2139FD6F}" srcOrd="1" destOrd="0" presId="urn:microsoft.com/office/officeart/2005/8/layout/process5"/>
    <dgm:cxn modelId="{3787E80C-2CE3-46C7-B5EC-939F634B4254}" type="presParOf" srcId="{652F5A0C-1A85-4019-B2DE-E26F2139FD6F}" destId="{E7484856-3B47-47FA-87FD-F965CBCE101B}" srcOrd="0" destOrd="0" presId="urn:microsoft.com/office/officeart/2005/8/layout/process5"/>
    <dgm:cxn modelId="{7BF2A83E-EAF4-4429-8301-5CC36BA31B04}" type="presParOf" srcId="{E1F5DF17-D01C-48EF-A134-2522177FE26F}" destId="{5B0B4B9D-DB7F-4D52-956B-E10628F1DED5}" srcOrd="2" destOrd="0" presId="urn:microsoft.com/office/officeart/2005/8/layout/process5"/>
    <dgm:cxn modelId="{D9329A4B-4AA3-4475-B18A-F673EAA869B1}" type="presParOf" srcId="{E1F5DF17-D01C-48EF-A134-2522177FE26F}" destId="{E6C159D3-CB3B-4D6F-B219-44AF9580249E}" srcOrd="3" destOrd="0" presId="urn:microsoft.com/office/officeart/2005/8/layout/process5"/>
    <dgm:cxn modelId="{BF1C0CA3-766D-47AB-8FF1-5A9EDC3A8365}" type="presParOf" srcId="{E6C159D3-CB3B-4D6F-B219-44AF9580249E}" destId="{ECBEF579-DFC5-4F4C-BFE7-27C52C1017B8}" srcOrd="0" destOrd="0" presId="urn:microsoft.com/office/officeart/2005/8/layout/process5"/>
    <dgm:cxn modelId="{DDB4848E-EC04-44E2-AC1D-5ABBB3D6B499}" type="presParOf" srcId="{E1F5DF17-D01C-48EF-A134-2522177FE26F}" destId="{9F1EBBEE-62C7-45F4-AB93-1DF262D9493E}" srcOrd="4" destOrd="0" presId="urn:microsoft.com/office/officeart/2005/8/layout/process5"/>
    <dgm:cxn modelId="{8B88EF89-A44D-4E85-96D6-D294648567FA}" type="presParOf" srcId="{E1F5DF17-D01C-48EF-A134-2522177FE26F}" destId="{FC49D45B-2416-4024-897A-DD1ED52387D3}" srcOrd="5" destOrd="0" presId="urn:microsoft.com/office/officeart/2005/8/layout/process5"/>
    <dgm:cxn modelId="{2FAEC3D0-4926-4729-9265-8557DD31CE3F}" type="presParOf" srcId="{FC49D45B-2416-4024-897A-DD1ED52387D3}" destId="{3410A99C-F9E8-4700-B776-E37C073982AA}" srcOrd="0" destOrd="0" presId="urn:microsoft.com/office/officeart/2005/8/layout/process5"/>
    <dgm:cxn modelId="{41C70114-58A2-46C2-A3A3-6CBC6D502EA1}" type="presParOf" srcId="{E1F5DF17-D01C-48EF-A134-2522177FE26F}" destId="{D8B51120-11C8-45AC-8F68-9CFC6EF5F827}" srcOrd="6" destOrd="0" presId="urn:microsoft.com/office/officeart/2005/8/layout/process5"/>
    <dgm:cxn modelId="{29C26241-83A7-4C70-9E4F-676F3E067284}" type="presParOf" srcId="{E1F5DF17-D01C-48EF-A134-2522177FE26F}" destId="{D3BDFBD2-1ED5-4539-8AF0-06A3EB190280}" srcOrd="7" destOrd="0" presId="urn:microsoft.com/office/officeart/2005/8/layout/process5"/>
    <dgm:cxn modelId="{0F868187-3DA8-4394-AE8A-C9BE453B1C8E}" type="presParOf" srcId="{D3BDFBD2-1ED5-4539-8AF0-06A3EB190280}" destId="{75696AED-9B25-4551-81F9-49A45AC4C1A7}" srcOrd="0" destOrd="0" presId="urn:microsoft.com/office/officeart/2005/8/layout/process5"/>
    <dgm:cxn modelId="{81D7767A-CD2B-43CB-9E1F-408071986947}" type="presParOf" srcId="{E1F5DF17-D01C-48EF-A134-2522177FE26F}" destId="{EB3D02BE-2411-451B-B563-8FB6ADD1B078}"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55CE2-DD85-4CA5-BB00-821CBFA5EEF3}">
      <dsp:nvSpPr>
        <dsp:cNvPr id="0" name=""/>
        <dsp:cNvSpPr/>
      </dsp:nvSpPr>
      <dsp:spPr>
        <a:xfrm>
          <a:off x="7223" y="343471"/>
          <a:ext cx="2159017" cy="12954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1. Get an estimate and check your notice period</a:t>
          </a:r>
        </a:p>
      </dsp:txBody>
      <dsp:txXfrm>
        <a:off x="45164" y="381412"/>
        <a:ext cx="2083135" cy="1219528"/>
      </dsp:txXfrm>
    </dsp:sp>
    <dsp:sp modelId="{652F5A0C-1A85-4019-B2DE-E26F2139FD6F}">
      <dsp:nvSpPr>
        <dsp:cNvPr id="0" name=""/>
        <dsp:cNvSpPr/>
      </dsp:nvSpPr>
      <dsp:spPr>
        <a:xfrm>
          <a:off x="2356234" y="723458"/>
          <a:ext cx="457711" cy="5354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356234" y="830545"/>
        <a:ext cx="320398" cy="321262"/>
      </dsp:txXfrm>
    </dsp:sp>
    <dsp:sp modelId="{5B0B4B9D-DB7F-4D52-956B-E10628F1DED5}">
      <dsp:nvSpPr>
        <dsp:cNvPr id="0" name=""/>
        <dsp:cNvSpPr/>
      </dsp:nvSpPr>
      <dsp:spPr>
        <a:xfrm>
          <a:off x="3029848" y="343471"/>
          <a:ext cx="2159017" cy="1295410"/>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2. Give your notice and find out about retirement process</a:t>
          </a:r>
        </a:p>
      </dsp:txBody>
      <dsp:txXfrm>
        <a:off x="3067789" y="381412"/>
        <a:ext cx="2083135" cy="1219528"/>
      </dsp:txXfrm>
    </dsp:sp>
    <dsp:sp modelId="{E6C159D3-CB3B-4D6F-B219-44AF9580249E}">
      <dsp:nvSpPr>
        <dsp:cNvPr id="0" name=""/>
        <dsp:cNvSpPr/>
      </dsp:nvSpPr>
      <dsp:spPr>
        <a:xfrm>
          <a:off x="5378859" y="723458"/>
          <a:ext cx="457711" cy="535436"/>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5378859" y="830545"/>
        <a:ext cx="320398" cy="321262"/>
      </dsp:txXfrm>
    </dsp:sp>
    <dsp:sp modelId="{9F1EBBEE-62C7-45F4-AB93-1DF262D9493E}">
      <dsp:nvSpPr>
        <dsp:cNvPr id="0" name=""/>
        <dsp:cNvSpPr/>
      </dsp:nvSpPr>
      <dsp:spPr>
        <a:xfrm>
          <a:off x="6052472" y="343471"/>
          <a:ext cx="2159017" cy="129541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Nunito" pitchFamily="2" charset="0"/>
            </a:rPr>
            <a:t>3. Pension fund sends your pension claim forms</a:t>
          </a:r>
        </a:p>
      </dsp:txBody>
      <dsp:txXfrm>
        <a:off x="6090413" y="381412"/>
        <a:ext cx="2083135" cy="1219528"/>
      </dsp:txXfrm>
    </dsp:sp>
    <dsp:sp modelId="{FC49D45B-2416-4024-897A-DD1ED52387D3}">
      <dsp:nvSpPr>
        <dsp:cNvPr id="0" name=""/>
        <dsp:cNvSpPr/>
      </dsp:nvSpPr>
      <dsp:spPr>
        <a:xfrm rot="5400000">
          <a:off x="6903125" y="1790013"/>
          <a:ext cx="457711" cy="5354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6971350" y="1828876"/>
        <a:ext cx="321262" cy="320398"/>
      </dsp:txXfrm>
    </dsp:sp>
    <dsp:sp modelId="{D8B51120-11C8-45AC-8F68-9CFC6EF5F827}">
      <dsp:nvSpPr>
        <dsp:cNvPr id="0" name=""/>
        <dsp:cNvSpPr/>
      </dsp:nvSpPr>
      <dsp:spPr>
        <a:xfrm>
          <a:off x="6052472" y="2502489"/>
          <a:ext cx="2159017" cy="129541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4. Complete and return forms – decisions are final!</a:t>
          </a:r>
        </a:p>
      </dsp:txBody>
      <dsp:txXfrm>
        <a:off x="6090413" y="2540430"/>
        <a:ext cx="2083135" cy="1219528"/>
      </dsp:txXfrm>
    </dsp:sp>
    <dsp:sp modelId="{D3BDFBD2-1ED5-4539-8AF0-06A3EB190280}">
      <dsp:nvSpPr>
        <dsp:cNvPr id="0" name=""/>
        <dsp:cNvSpPr/>
      </dsp:nvSpPr>
      <dsp:spPr>
        <a:xfrm rot="10800000">
          <a:off x="5404767" y="2882476"/>
          <a:ext cx="457711" cy="5354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5542080" y="2989563"/>
        <a:ext cx="320398" cy="321262"/>
      </dsp:txXfrm>
    </dsp:sp>
    <dsp:sp modelId="{EB3D02BE-2411-451B-B563-8FB6ADD1B078}">
      <dsp:nvSpPr>
        <dsp:cNvPr id="0" name=""/>
        <dsp:cNvSpPr/>
      </dsp:nvSpPr>
      <dsp:spPr>
        <a:xfrm>
          <a:off x="3029848" y="2502489"/>
          <a:ext cx="2159017" cy="129541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Nunito" pitchFamily="2" charset="0"/>
            </a:rPr>
            <a:t>5. Pension fund will confirm pension and lump sum payment details </a:t>
          </a:r>
        </a:p>
      </dsp:txBody>
      <dsp:txXfrm>
        <a:off x="3067789" y="2540430"/>
        <a:ext cx="2083135" cy="121952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B44A34-9942-3347-9557-CEC3E6436F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F98BDD3-EAA4-DE48-A568-DF198ABDEF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29304D-2413-C340-B0E1-0219D75B7093}" type="datetimeFigureOut">
              <a:rPr lang="en-US" smtClean="0"/>
              <a:t>9/10/2025</a:t>
            </a:fld>
            <a:endParaRPr lang="en-US"/>
          </a:p>
        </p:txBody>
      </p:sp>
      <p:sp>
        <p:nvSpPr>
          <p:cNvPr id="4" name="Footer Placeholder 3">
            <a:extLst>
              <a:ext uri="{FF2B5EF4-FFF2-40B4-BE49-F238E27FC236}">
                <a16:creationId xmlns:a16="http://schemas.microsoft.com/office/drawing/2014/main" id="{8FFF1C1E-2D05-094D-A4EA-EFD5C18B79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ABDFAA-5A42-B14F-AD28-0FDC0346F4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AAD380-2368-CC43-BDFB-93C25F4E5840}" type="slidenum">
              <a:rPr lang="en-US" smtClean="0"/>
              <a:t>‹#›</a:t>
            </a:fld>
            <a:endParaRPr lang="en-US"/>
          </a:p>
        </p:txBody>
      </p:sp>
    </p:spTree>
    <p:extLst>
      <p:ext uri="{BB962C8B-B14F-4D97-AF65-F5344CB8AC3E}">
        <p14:creationId xmlns:p14="http://schemas.microsoft.com/office/powerpoint/2010/main" val="2189553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F4516-E92B-1F42-9978-7919C82FD848}" type="datetimeFigureOut">
              <a:rPr lang="en-US" smtClean="0"/>
              <a:t>9/10/2025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1FD45-73FC-5247-A17C-7CFBD94F9911}" type="slidenum">
              <a:rPr lang="en-US" smtClean="0"/>
              <a:t>‹#›</a:t>
            </a:fld>
            <a:endParaRPr lang="en-US"/>
          </a:p>
        </p:txBody>
      </p:sp>
    </p:spTree>
    <p:extLst>
      <p:ext uri="{BB962C8B-B14F-4D97-AF65-F5344CB8AC3E}">
        <p14:creationId xmlns:p14="http://schemas.microsoft.com/office/powerpoint/2010/main" val="131897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contracted-out/how-contracting-out-affects-your-amount"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pension is a great way to save for retirement, and a public sector pension like the LGPS is one of the best.</a:t>
            </a:r>
          </a:p>
          <a:p>
            <a:r>
              <a:rPr lang="en-GB" dirty="0"/>
              <a:t>It’s important that you make sure you understand how it works, and what you might get when you retire. </a:t>
            </a:r>
          </a:p>
          <a:p>
            <a:r>
              <a:rPr lang="en-GB" dirty="0"/>
              <a:t>This session will help you plan for your retirement. We will concentrate on the LGPS, but also cover what else you may need to think about.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47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11911-C257-161E-D8F9-3A2D05E44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08164-176C-87EB-DAB6-850D954A9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8413B-6B97-3EEC-783E-2B7BA1BA69E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40AC77-E3EA-1351-D0D6-3C3714740FC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77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639D1-4F7D-A87A-2E28-82ECCA6A3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58FDD-C8AF-309E-6292-0BB84D82E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69BA3-72D3-9510-CE99-04CE4F7C8B8E}"/>
              </a:ext>
            </a:extLst>
          </p:cNvPr>
          <p:cNvSpPr>
            <a:spLocks noGrp="1"/>
          </p:cNvSpPr>
          <p:nvPr>
            <p:ph type="body" idx="1"/>
          </p:nvPr>
        </p:nvSpPr>
        <p:spPr/>
        <p:txBody>
          <a:bodyPr/>
          <a:lstStyle/>
          <a:p>
            <a:r>
              <a:rPr lang="en-GB" dirty="0"/>
              <a:t>If you joined the LGPS before 1 April 2014 and you haven’t had a break, you have some final salary benefits. </a:t>
            </a:r>
          </a:p>
          <a:p>
            <a:r>
              <a:rPr lang="en-GB" dirty="0"/>
              <a:t>You will also have final salary benefits if you had a break of less than five years and: </a:t>
            </a:r>
          </a:p>
          <a:p>
            <a:pPr marL="171450" indent="-171450">
              <a:buFontTx/>
              <a:buChar char="-"/>
            </a:pPr>
            <a:r>
              <a:rPr lang="en-GB" dirty="0"/>
              <a:t>combined your LGPS benefits or </a:t>
            </a:r>
          </a:p>
          <a:p>
            <a:pPr marL="171450" indent="-171450">
              <a:buFontTx/>
              <a:buChar char="-"/>
            </a:pPr>
            <a:r>
              <a:rPr lang="en-GB" dirty="0"/>
              <a:t>transferred in final salary benefits from a different public service pension scheme</a:t>
            </a:r>
          </a:p>
        </p:txBody>
      </p:sp>
      <p:sp>
        <p:nvSpPr>
          <p:cNvPr id="4" name="Slide Number Placeholder 3">
            <a:extLst>
              <a:ext uri="{FF2B5EF4-FFF2-40B4-BE49-F238E27FC236}">
                <a16:creationId xmlns:a16="http://schemas.microsoft.com/office/drawing/2014/main" id="{71B5E2EE-7E79-AC51-9197-DF994DEF30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060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E21BD-9990-BA1C-4FAA-E7C45BCC8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ABCE8-3AC5-0528-E361-5A3CD6C659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C1900-0A81-0D6A-9A97-8D5AA378EC8A}"/>
              </a:ext>
            </a:extLst>
          </p:cNvPr>
          <p:cNvSpPr>
            <a:spLocks noGrp="1"/>
          </p:cNvSpPr>
          <p:nvPr>
            <p:ph type="body" idx="1"/>
          </p:nvPr>
        </p:nvSpPr>
        <p:spPr/>
        <p:txBody>
          <a:bodyPr/>
          <a:lstStyle/>
          <a:p>
            <a:r>
              <a:rPr lang="en-GB" dirty="0"/>
              <a:t>How are your final salary benefits worked out? Based on:</a:t>
            </a:r>
          </a:p>
          <a:p>
            <a:r>
              <a:rPr lang="en-GB" dirty="0"/>
              <a:t>Pensionable service, which is scaled down for any period you worked part time</a:t>
            </a:r>
          </a:p>
          <a:p>
            <a:r>
              <a:rPr lang="en-GB" dirty="0"/>
              <a:t>How does your pension build up? Known as the accrual rate – changed in 2008</a:t>
            </a:r>
          </a:p>
          <a:p>
            <a:r>
              <a:rPr lang="en-GB" dirty="0"/>
              <a:t>Final pay – when you leave the LGPS</a:t>
            </a:r>
          </a:p>
        </p:txBody>
      </p:sp>
      <p:sp>
        <p:nvSpPr>
          <p:cNvPr id="4" name="Slide Number Placeholder 3">
            <a:extLst>
              <a:ext uri="{FF2B5EF4-FFF2-40B4-BE49-F238E27FC236}">
                <a16:creationId xmlns:a16="http://schemas.microsoft.com/office/drawing/2014/main" id="{C18311EE-BD47-1BB1-3A0F-35359AE3916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61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A0B5A-B244-C52C-F7EB-3A9482FB3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F71D6-A02B-74F2-EED4-CDE8DBA25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40B92C-4EEC-E9FD-7C4C-8C4FBB6240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Pensionable pay is generally pay that pension contributions are based on, but pay for non-contractual overtime is not included in final pay</a:t>
            </a:r>
          </a:p>
        </p:txBody>
      </p:sp>
      <p:sp>
        <p:nvSpPr>
          <p:cNvPr id="4" name="Slide Number Placeholder 3">
            <a:extLst>
              <a:ext uri="{FF2B5EF4-FFF2-40B4-BE49-F238E27FC236}">
                <a16:creationId xmlns:a16="http://schemas.microsoft.com/office/drawing/2014/main" id="{55FA50DF-B4D0-FC03-71D3-6637859B3E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38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24E9-F43B-3942-500A-70FC26467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E1F7D-ED49-E6A9-6F04-E253AA847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9858C-7BA8-DC8B-1DB4-B9563EEBB6D2}"/>
              </a:ext>
            </a:extLst>
          </p:cNvPr>
          <p:cNvSpPr>
            <a:spLocks noGrp="1"/>
          </p:cNvSpPr>
          <p:nvPr>
            <p:ph type="body" idx="1"/>
          </p:nvPr>
        </p:nvSpPr>
        <p:spPr/>
        <p:txBody>
          <a:bodyPr/>
          <a:lstStyle/>
          <a:p>
            <a:r>
              <a:rPr lang="en-GB" dirty="0"/>
              <a:t>Returning to our example – assume the member first joined the LGPS in 1998</a:t>
            </a:r>
          </a:p>
          <a:p>
            <a:r>
              <a:rPr lang="en-GB" dirty="0"/>
              <a:t>They were in the Scheme for 10 years up to 31 March 2008</a:t>
            </a:r>
          </a:p>
          <a:p>
            <a:r>
              <a:rPr lang="en-GB" dirty="0"/>
              <a:t>And built up a pension and a lump sum based on 80ths of their final pay</a:t>
            </a:r>
          </a:p>
        </p:txBody>
      </p:sp>
      <p:sp>
        <p:nvSpPr>
          <p:cNvPr id="4" name="Slide Number Placeholder 3">
            <a:extLst>
              <a:ext uri="{FF2B5EF4-FFF2-40B4-BE49-F238E27FC236}">
                <a16:creationId xmlns:a16="http://schemas.microsoft.com/office/drawing/2014/main" id="{1F1FAAA2-AD05-504F-A03A-0981B45CB34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6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12FAD-40A0-6872-E16E-E2C09AD34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62DFC-9DAA-12F9-C603-C3540BA54A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34300-B2AE-26F3-29BF-43BC72A7C29F}"/>
              </a:ext>
            </a:extLst>
          </p:cNvPr>
          <p:cNvSpPr>
            <a:spLocks noGrp="1"/>
          </p:cNvSpPr>
          <p:nvPr>
            <p:ph type="body" idx="1"/>
          </p:nvPr>
        </p:nvSpPr>
        <p:spPr/>
        <p:txBody>
          <a:bodyPr/>
          <a:lstStyle/>
          <a:p>
            <a:r>
              <a:rPr lang="en-GB" dirty="0"/>
              <a:t>Then a further 6 years in the final salary scheme 1 April 2008 to 31 March 2014</a:t>
            </a:r>
          </a:p>
          <a:p>
            <a:r>
              <a:rPr lang="en-GB" dirty="0"/>
              <a:t>Built up a pension only of £3,500 a year</a:t>
            </a:r>
          </a:p>
        </p:txBody>
      </p:sp>
      <p:sp>
        <p:nvSpPr>
          <p:cNvPr id="4" name="Slide Number Placeholder 3">
            <a:extLst>
              <a:ext uri="{FF2B5EF4-FFF2-40B4-BE49-F238E27FC236}">
                <a16:creationId xmlns:a16="http://schemas.microsoft.com/office/drawing/2014/main" id="{1AAC4357-FC7F-73FE-8DD2-ACAA6AB768B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924D7-E2A4-67B7-02B5-85A394071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8DBBA-29D7-C7F0-2E93-B710AC860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626CB-F936-DC06-511A-762AD9A5A876}"/>
              </a:ext>
            </a:extLst>
          </p:cNvPr>
          <p:cNvSpPr>
            <a:spLocks noGrp="1"/>
          </p:cNvSpPr>
          <p:nvPr>
            <p:ph type="body" idx="1"/>
          </p:nvPr>
        </p:nvSpPr>
        <p:spPr/>
        <p:txBody>
          <a:bodyPr/>
          <a:lstStyle/>
          <a:p>
            <a:r>
              <a:rPr lang="en-GB" dirty="0"/>
              <a:t>Then add in the CARE pension we worked out earlier</a:t>
            </a:r>
          </a:p>
          <a:p>
            <a:r>
              <a:rPr lang="en-GB" dirty="0"/>
              <a:t>To get the total yearly pension £16,913</a:t>
            </a:r>
          </a:p>
          <a:p>
            <a:r>
              <a:rPr lang="en-GB" dirty="0"/>
              <a:t>And automatic lump sum of £13,125</a:t>
            </a:r>
          </a:p>
          <a:p>
            <a:r>
              <a:rPr lang="en-GB" dirty="0"/>
              <a:t>Remember – you only get an automatic lump sum if you joined the LGPS before 1 April 2008</a:t>
            </a:r>
          </a:p>
          <a:p>
            <a:r>
              <a:rPr lang="en-GB" dirty="0"/>
              <a:t>This example won’t be relevant to everyone. Some members will only have pension built up in the CARE scheme, </a:t>
            </a:r>
          </a:p>
          <a:p>
            <a:r>
              <a:rPr lang="en-GB" dirty="0"/>
              <a:t>Or a mixture of final salary and CARE benefits built up after 31 March 2008</a:t>
            </a:r>
          </a:p>
        </p:txBody>
      </p:sp>
      <p:sp>
        <p:nvSpPr>
          <p:cNvPr id="4" name="Slide Number Placeholder 3">
            <a:extLst>
              <a:ext uri="{FF2B5EF4-FFF2-40B4-BE49-F238E27FC236}">
                <a16:creationId xmlns:a16="http://schemas.microsoft.com/office/drawing/2014/main" id="{76BAD93D-9670-E4BF-DB13-FE7DE1CA38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79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F076-79F9-8689-91E7-84C443BDA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62349-BC80-84BA-7669-9DF8966B4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2B9DF-401C-050A-7375-400C182952BD}"/>
              </a:ext>
            </a:extLst>
          </p:cNvPr>
          <p:cNvSpPr>
            <a:spLocks noGrp="1"/>
          </p:cNvSpPr>
          <p:nvPr>
            <p:ph type="body" idx="1"/>
          </p:nvPr>
        </p:nvSpPr>
        <p:spPr/>
        <p:txBody>
          <a:bodyPr/>
          <a:lstStyle/>
          <a:p>
            <a:r>
              <a:rPr lang="en-GB" dirty="0"/>
              <a:t>Many members work part time and so the pension they build up will be lower than the figures in the example</a:t>
            </a:r>
          </a:p>
          <a:p>
            <a:r>
              <a:rPr lang="en-GB" dirty="0"/>
              <a:t>Very simple example – a member has worked 50% of full time throughout their career.</a:t>
            </a:r>
          </a:p>
        </p:txBody>
      </p:sp>
      <p:sp>
        <p:nvSpPr>
          <p:cNvPr id="4" name="Slide Number Placeholder 3">
            <a:extLst>
              <a:ext uri="{FF2B5EF4-FFF2-40B4-BE49-F238E27FC236}">
                <a16:creationId xmlns:a16="http://schemas.microsoft.com/office/drawing/2014/main" id="{31C727AB-8E58-37EE-91FD-4EA51239551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96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4BC59-616D-A596-0729-E7B3D0C0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7AAB74-9F37-6A3A-6998-3D7F03C1B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FF1E-D8EC-E031-835B-E06D49DE8AC4}"/>
              </a:ext>
            </a:extLst>
          </p:cNvPr>
          <p:cNvSpPr>
            <a:spLocks noGrp="1"/>
          </p:cNvSpPr>
          <p:nvPr>
            <p:ph type="body" idx="1"/>
          </p:nvPr>
        </p:nvSpPr>
        <p:spPr/>
        <p:txBody>
          <a:bodyPr/>
          <a:lstStyle/>
          <a:p>
            <a:r>
              <a:rPr lang="en-GB" dirty="0"/>
              <a:t>If a member is part time, they will build up a smaller pension and lump sum than if they were full time in the same job. </a:t>
            </a:r>
          </a:p>
          <a:p>
            <a:r>
              <a:rPr lang="en-GB" dirty="0"/>
              <a:t>In this example, the pension and lump sum are half the value for the full-time member from the first example, because the member worked 50% of full time throughout</a:t>
            </a:r>
          </a:p>
        </p:txBody>
      </p:sp>
      <p:sp>
        <p:nvSpPr>
          <p:cNvPr id="4" name="Slide Number Placeholder 3">
            <a:extLst>
              <a:ext uri="{FF2B5EF4-FFF2-40B4-BE49-F238E27FC236}">
                <a16:creationId xmlns:a16="http://schemas.microsoft.com/office/drawing/2014/main" id="{A40C260D-C87B-4884-66DB-639FB4AE2E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794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F6A55-7CFD-5F65-9555-6D455FF8D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02B24-8D3E-B830-5022-AE755835F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D22A8-1C5D-163F-28D8-93C0624E24AA}"/>
              </a:ext>
            </a:extLst>
          </p:cNvPr>
          <p:cNvSpPr>
            <a:spLocks noGrp="1"/>
          </p:cNvSpPr>
          <p:nvPr>
            <p:ph type="body" idx="1"/>
          </p:nvPr>
        </p:nvSpPr>
        <p:spPr/>
        <p:txBody>
          <a:bodyPr/>
          <a:lstStyle/>
          <a:p>
            <a:r>
              <a:rPr lang="en-GB" dirty="0"/>
              <a:t>We have looked at the basics of how your pension and any automatic lump sum are worked out. </a:t>
            </a:r>
          </a:p>
          <a:p>
            <a:r>
              <a:rPr lang="en-GB" dirty="0"/>
              <a:t>But what is actually paid depends on your age when you take your pension and the reason for your retirement</a:t>
            </a:r>
          </a:p>
          <a:p>
            <a:r>
              <a:rPr lang="en-GB" dirty="0"/>
              <a:t>You can also choose to swap pension for lump sum</a:t>
            </a:r>
          </a:p>
          <a:p>
            <a:r>
              <a:rPr lang="en-GB" dirty="0"/>
              <a:t>How do these affect your pension?</a:t>
            </a:r>
          </a:p>
          <a:p>
            <a:endParaRPr lang="en-GB" dirty="0"/>
          </a:p>
        </p:txBody>
      </p:sp>
      <p:sp>
        <p:nvSpPr>
          <p:cNvPr id="4" name="Slide Number Placeholder 3">
            <a:extLst>
              <a:ext uri="{FF2B5EF4-FFF2-40B4-BE49-F238E27FC236}">
                <a16:creationId xmlns:a16="http://schemas.microsoft.com/office/drawing/2014/main" id="{AF232887-E654-85EF-DDD4-A8B7DE19C8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92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4333-4302-5240-5C18-6200A53C9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C0BE0-2411-A0F0-D202-54880BC4E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5E7A6-C05E-D663-005C-1623F5C82528}"/>
              </a:ext>
            </a:extLst>
          </p:cNvPr>
          <p:cNvSpPr>
            <a:spLocks noGrp="1"/>
          </p:cNvSpPr>
          <p:nvPr>
            <p:ph type="body" idx="1"/>
          </p:nvPr>
        </p:nvSpPr>
        <p:spPr/>
        <p:txBody>
          <a:bodyPr/>
          <a:lstStyle/>
          <a:p>
            <a:r>
              <a:rPr lang="en-GB" dirty="0"/>
              <a:t>More to come later in this presentation on the option to swap pension for lump sum</a:t>
            </a:r>
          </a:p>
        </p:txBody>
      </p:sp>
      <p:sp>
        <p:nvSpPr>
          <p:cNvPr id="4" name="Slide Number Placeholder 3">
            <a:extLst>
              <a:ext uri="{FF2B5EF4-FFF2-40B4-BE49-F238E27FC236}">
                <a16:creationId xmlns:a16="http://schemas.microsoft.com/office/drawing/2014/main" id="{2C1AF467-4A51-4EA6-343B-5AF12D4EEE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220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5589-090F-3CC6-46C5-E44F6B1BE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7DD41-701B-4AC4-C1FA-C428B5C80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E8CD9B-95BE-E886-E741-69A8387BCE5D}"/>
              </a:ext>
            </a:extLst>
          </p:cNvPr>
          <p:cNvSpPr>
            <a:spLocks noGrp="1"/>
          </p:cNvSpPr>
          <p:nvPr>
            <p:ph type="body" idx="1"/>
          </p:nvPr>
        </p:nvSpPr>
        <p:spPr/>
        <p:txBody>
          <a:bodyPr/>
          <a:lstStyle/>
          <a:p>
            <a:r>
              <a:rPr lang="en-GB" dirty="0"/>
              <a:t>Your normal pension age (NPA) is your state pension age. If you retire at NPA, there will be no adjustment to your LGPS CARE pension</a:t>
            </a:r>
          </a:p>
          <a:p>
            <a:r>
              <a:rPr lang="en-GB" dirty="0"/>
              <a:t>If you retire later than that, your pension will be increased because it will be paid for a shorter time</a:t>
            </a:r>
          </a:p>
          <a:p>
            <a:r>
              <a:rPr lang="en-GB" dirty="0"/>
              <a:t>If you retire earlier, your pension will be reduced. You cannot take your LGPS pension before your Normal Minimum Pension Age (NMPA)</a:t>
            </a:r>
          </a:p>
          <a:p>
            <a:r>
              <a:rPr lang="en-GB" dirty="0"/>
              <a:t>NMPA is currently age 55</a:t>
            </a:r>
          </a:p>
          <a:p>
            <a:r>
              <a:rPr lang="en-GB" dirty="0"/>
              <a:t>NMPA will increase to 57 in April 2028</a:t>
            </a:r>
          </a:p>
          <a:p>
            <a:r>
              <a:rPr lang="en-GB" dirty="0"/>
              <a:t>If you joined the LGPS after 3 November 2021, from April 2028 you will have to wait until you are 57</a:t>
            </a:r>
          </a:p>
          <a:p>
            <a:r>
              <a:rPr lang="en-GB" dirty="0"/>
              <a:t>If you joined the LGPS before 4 November 2021, you could be protected from this change. The LGPS rules will have to be changed. The Government could choose to introduce protections allowing those who joined the scheme earlier to take their pension from age 55</a:t>
            </a:r>
          </a:p>
          <a:p>
            <a:r>
              <a:rPr lang="en-GB" dirty="0"/>
              <a:t>This change will not affect ill health retirement</a:t>
            </a:r>
          </a:p>
        </p:txBody>
      </p:sp>
      <p:sp>
        <p:nvSpPr>
          <p:cNvPr id="4" name="Slide Number Placeholder 3">
            <a:extLst>
              <a:ext uri="{FF2B5EF4-FFF2-40B4-BE49-F238E27FC236}">
                <a16:creationId xmlns:a16="http://schemas.microsoft.com/office/drawing/2014/main" id="{AE4B99FA-226A-132A-E753-66E938D6273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832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D471D-296C-CC08-4006-32F24D449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819EE7-9C72-E44E-0FC6-B3A861E864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25EC3-70FD-406C-14D9-5313559ACD2F}"/>
              </a:ext>
            </a:extLst>
          </p:cNvPr>
          <p:cNvSpPr>
            <a:spLocks noGrp="1"/>
          </p:cNvSpPr>
          <p:nvPr>
            <p:ph type="body" idx="1"/>
          </p:nvPr>
        </p:nvSpPr>
        <p:spPr/>
        <p:txBody>
          <a:bodyPr/>
          <a:lstStyle/>
          <a:p>
            <a:pPr algn="l">
              <a:spcBef>
                <a:spcPts val="750"/>
              </a:spcBef>
              <a:spcAft>
                <a:spcPts val="1125"/>
              </a:spcAft>
              <a:buNone/>
            </a:pPr>
            <a:r>
              <a:rPr lang="en-GB" b="0" dirty="0"/>
              <a:t>Once you have left your job, you can take your LGPS pension at any time between age 55 (increasing to 57 in 2028) and 75</a:t>
            </a:r>
          </a:p>
          <a:p>
            <a:pPr algn="l">
              <a:spcBef>
                <a:spcPts val="750"/>
              </a:spcBef>
              <a:spcAft>
                <a:spcPts val="1125"/>
              </a:spcAft>
              <a:buNone/>
            </a:pPr>
            <a:r>
              <a:rPr lang="en-GB" b="0" dirty="0"/>
              <a:t>If you stay in your job after age 75, you have to take your pension from age 75</a:t>
            </a:r>
          </a:p>
          <a:p>
            <a:pPr algn="l">
              <a:spcBef>
                <a:spcPts val="750"/>
              </a:spcBef>
              <a:spcAft>
                <a:spcPts val="1125"/>
              </a:spcAft>
              <a:buNone/>
            </a:pPr>
            <a:r>
              <a:rPr lang="en-GB" b="1" dirty="0"/>
              <a:t>Flexible retirement</a:t>
            </a:r>
            <a:br>
              <a:rPr lang="en-GB" dirty="0"/>
            </a:br>
            <a:r>
              <a:rPr lang="en-GB" dirty="0"/>
              <a:t>I</a:t>
            </a:r>
            <a:r>
              <a:rPr lang="en-GB" b="0" i="0" dirty="0">
                <a:solidFill>
                  <a:srgbClr val="000000"/>
                </a:solidFill>
                <a:effectLst/>
                <a:latin typeface="Outfit"/>
              </a:rPr>
              <a:t>f your employer allows it, you can reduce your hours and/or your pay grade from age 55 and draw some or all of your pension while continuing to work.</a:t>
            </a:r>
          </a:p>
          <a:p>
            <a:pPr algn="l">
              <a:spcBef>
                <a:spcPts val="750"/>
              </a:spcBef>
              <a:spcAft>
                <a:spcPts val="1125"/>
              </a:spcAft>
            </a:pPr>
            <a:r>
              <a:rPr lang="en-GB" b="0" i="0" dirty="0">
                <a:solidFill>
                  <a:srgbClr val="000000"/>
                </a:solidFill>
                <a:effectLst/>
                <a:latin typeface="Outfit"/>
              </a:rPr>
              <a:t>If you retire flexibly before your normal pension age your benefits may be reduced. You should ask your employer what their flexible retirement policy is if you are interested in flexibly retiring. </a:t>
            </a:r>
          </a:p>
          <a:p>
            <a:pPr algn="l">
              <a:spcBef>
                <a:spcPts val="750"/>
              </a:spcBef>
              <a:spcAft>
                <a:spcPts val="1125"/>
              </a:spcAft>
            </a:pPr>
            <a:r>
              <a:rPr lang="en-GB" b="1" i="0" dirty="0">
                <a:solidFill>
                  <a:srgbClr val="000000"/>
                </a:solidFill>
                <a:effectLst/>
                <a:latin typeface="Outfit"/>
              </a:rPr>
              <a:t>Redundancy/efficiency retirement</a:t>
            </a:r>
          </a:p>
          <a:p>
            <a:pPr algn="l">
              <a:spcBef>
                <a:spcPts val="750"/>
              </a:spcBef>
              <a:spcAft>
                <a:spcPts val="1125"/>
              </a:spcAft>
            </a:pPr>
            <a:r>
              <a:rPr lang="en-GB" b="0" i="0" dirty="0">
                <a:solidFill>
                  <a:srgbClr val="000000"/>
                </a:solidFill>
                <a:effectLst/>
                <a:latin typeface="Outfit"/>
              </a:rPr>
              <a:t>If you are made redundant or retired on the grounds of business efficiency when you are over 55, your LGPS pension must be paid straight away. If you are under your Normal Pension Age, your pension is not reduced for early payment</a:t>
            </a:r>
          </a:p>
          <a:p>
            <a:pPr algn="l">
              <a:spcBef>
                <a:spcPts val="750"/>
              </a:spcBef>
              <a:spcAft>
                <a:spcPts val="1125"/>
              </a:spcAft>
            </a:pPr>
            <a:r>
              <a:rPr lang="en-GB" b="1" i="0" dirty="0">
                <a:solidFill>
                  <a:srgbClr val="000000"/>
                </a:solidFill>
                <a:effectLst/>
                <a:latin typeface="Outfit"/>
              </a:rPr>
              <a:t>Ill health retirement before NPA</a:t>
            </a:r>
          </a:p>
          <a:p>
            <a:pPr algn="l">
              <a:spcBef>
                <a:spcPts val="750"/>
              </a:spcBef>
              <a:spcAft>
                <a:spcPts val="1125"/>
              </a:spcAft>
            </a:pPr>
            <a:r>
              <a:rPr lang="en-GB" b="0" i="0" dirty="0">
                <a:solidFill>
                  <a:srgbClr val="000000"/>
                </a:solidFill>
                <a:effectLst/>
                <a:latin typeface="Outfit"/>
              </a:rPr>
              <a:t>No early payment reduction. There may be an enhancement to your pension depending on the severity of your condition</a:t>
            </a:r>
          </a:p>
          <a:p>
            <a:endParaRPr lang="en-GB" dirty="0"/>
          </a:p>
        </p:txBody>
      </p:sp>
      <p:sp>
        <p:nvSpPr>
          <p:cNvPr id="4" name="Slide Number Placeholder 3">
            <a:extLst>
              <a:ext uri="{FF2B5EF4-FFF2-40B4-BE49-F238E27FC236}">
                <a16:creationId xmlns:a16="http://schemas.microsoft.com/office/drawing/2014/main" id="{45727D54-8643-103E-2D3A-A798BF8FF1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8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84183-8EE6-52EB-4D4C-A3A70FF5D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1DF703-14AA-A179-8968-07C76A851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48B1F-AFB4-9857-BFEF-96F8C139FC95}"/>
              </a:ext>
            </a:extLst>
          </p:cNvPr>
          <p:cNvSpPr>
            <a:spLocks noGrp="1"/>
          </p:cNvSpPr>
          <p:nvPr>
            <p:ph type="body" idx="1"/>
          </p:nvPr>
        </p:nvSpPr>
        <p:spPr/>
        <p:txBody>
          <a:bodyPr/>
          <a:lstStyle/>
          <a:p>
            <a:r>
              <a:rPr lang="en-GB" dirty="0"/>
              <a:t>These are the current reductions that apply if you take your pension before your NPA</a:t>
            </a:r>
          </a:p>
          <a:p>
            <a:r>
              <a:rPr lang="en-GB" dirty="0"/>
              <a:t>The reduction is based on the exact number of years and days between the date you take your pension and your NPA</a:t>
            </a:r>
          </a:p>
          <a:p>
            <a:r>
              <a:rPr lang="en-GB" dirty="0"/>
              <a:t>Complicated - different parts of your benefits have different NPAs </a:t>
            </a:r>
          </a:p>
          <a:p>
            <a:r>
              <a:rPr lang="en-GB" dirty="0"/>
              <a:t>CARE pension: NPA = State pension age</a:t>
            </a:r>
          </a:p>
          <a:p>
            <a:r>
              <a:rPr lang="en-GB" dirty="0"/>
              <a:t>Final salary benefits: NPA = 65, generally but…</a:t>
            </a:r>
          </a:p>
          <a:p>
            <a:r>
              <a:rPr lang="en-GB" dirty="0"/>
              <a:t>A lower reduction will apply to benefits built up before 1 April 2008 if you are protected by the 85-year rule.</a:t>
            </a:r>
          </a:p>
        </p:txBody>
      </p:sp>
      <p:sp>
        <p:nvSpPr>
          <p:cNvPr id="4" name="Slide Number Placeholder 3">
            <a:extLst>
              <a:ext uri="{FF2B5EF4-FFF2-40B4-BE49-F238E27FC236}">
                <a16:creationId xmlns:a16="http://schemas.microsoft.com/office/drawing/2014/main" id="{59752B33-4D8C-B1C9-B0DA-26529148AC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441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FC9C6-711C-01D9-406C-420744A71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1B9FA-EB15-2791-1502-4AC6E8725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42A67-B193-4330-6366-4802DDA6EAAD}"/>
              </a:ext>
            </a:extLst>
          </p:cNvPr>
          <p:cNvSpPr>
            <a:spLocks noGrp="1"/>
          </p:cNvSpPr>
          <p:nvPr>
            <p:ph type="body" idx="1"/>
          </p:nvPr>
        </p:nvSpPr>
        <p:spPr/>
        <p:txBody>
          <a:bodyPr/>
          <a:lstStyle/>
          <a:p>
            <a:r>
              <a:rPr lang="en-GB" dirty="0"/>
              <a:t>The 85-year rule only protects members who retire before age 65</a:t>
            </a:r>
          </a:p>
          <a:p>
            <a:r>
              <a:rPr lang="en-GB" dirty="0"/>
              <a:t>Only benefits built up before 1 April 2008 are protected by the 85-year rule</a:t>
            </a:r>
          </a:p>
          <a:p>
            <a:r>
              <a:rPr lang="en-GB" dirty="0"/>
              <a:t>(Different rules applied in the past, but members who were protected by them are all over age 65, so they are no longer relevant)</a:t>
            </a:r>
          </a:p>
          <a:p>
            <a:r>
              <a:rPr lang="en-GB" dirty="0"/>
              <a:t>The 85-year rule only automatically applies in full if you retire between 60 and 65 – different rules apply on flexible retirement.</a:t>
            </a:r>
          </a:p>
          <a:p>
            <a:r>
              <a:rPr lang="en-GB" dirty="0"/>
              <a:t>Age and service in full years are used to work out if a member is protected. </a:t>
            </a:r>
          </a:p>
          <a:p>
            <a:r>
              <a:rPr lang="en-GB" dirty="0"/>
              <a:t>Calendar length of membership is used. It is not scaled down for members who worked part time.</a:t>
            </a:r>
          </a:p>
          <a:p>
            <a:endParaRPr lang="en-GB" dirty="0"/>
          </a:p>
        </p:txBody>
      </p:sp>
      <p:sp>
        <p:nvSpPr>
          <p:cNvPr id="4" name="Slide Number Placeholder 3">
            <a:extLst>
              <a:ext uri="{FF2B5EF4-FFF2-40B4-BE49-F238E27FC236}">
                <a16:creationId xmlns:a16="http://schemas.microsoft.com/office/drawing/2014/main" id="{51853E33-3A2C-4BB1-8779-E465056CE5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900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98646-D094-3614-63A7-12CC3A6BCB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14A9B-E7E5-45DC-D72C-DAFC51F73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5C775-2A2D-1431-A936-4E3DFD2512E3}"/>
              </a:ext>
            </a:extLst>
          </p:cNvPr>
          <p:cNvSpPr>
            <a:spLocks noGrp="1"/>
          </p:cNvSpPr>
          <p:nvPr>
            <p:ph type="body" idx="1"/>
          </p:nvPr>
        </p:nvSpPr>
        <p:spPr/>
        <p:txBody>
          <a:bodyPr/>
          <a:lstStyle/>
          <a:p>
            <a:r>
              <a:rPr lang="en-GB" dirty="0"/>
              <a:t>How many people plan to retire on their State Pension age? In practice, people will retire at different ages.</a:t>
            </a:r>
          </a:p>
          <a:p>
            <a:r>
              <a:rPr lang="en-GB" dirty="0"/>
              <a:t>The figures are based on retirement in 2025. The example members have different NPAs based on their age.</a:t>
            </a:r>
          </a:p>
          <a:p>
            <a:r>
              <a:rPr lang="en-GB" dirty="0"/>
              <a:t>Using the figures from the full-time example earlier, let’s look at the impact of early or late retirement</a:t>
            </a:r>
          </a:p>
          <a:p>
            <a:r>
              <a:rPr lang="en-GB" dirty="0"/>
              <a:t>Starting with redundancy at any time between age 55 and 65 – these are the figures we saw earlier. There is no reduction for early retirement when a member retires early due to redundancy</a:t>
            </a:r>
          </a:p>
          <a:p>
            <a:r>
              <a:rPr lang="en-GB" dirty="0"/>
              <a:t>Using these as the starting point, the table shows the results for members who retired on 31 March 2025</a:t>
            </a:r>
          </a:p>
          <a:p>
            <a:r>
              <a:rPr lang="en-GB" dirty="0"/>
              <a:t>ER at 58 – pension and lump sum reduced</a:t>
            </a:r>
          </a:p>
          <a:p>
            <a:r>
              <a:rPr lang="en-GB" dirty="0"/>
              <a:t>ER at 63 – pension reduced, but no reduction to the lump sum because it is protected by the 85-year rule</a:t>
            </a:r>
          </a:p>
          <a:p>
            <a:r>
              <a:rPr lang="en-GB" dirty="0"/>
              <a:t>At NPA – increase to the final salary part of the pension because it was payable in full from 65, no increase to the lump sum</a:t>
            </a:r>
          </a:p>
          <a:p>
            <a:r>
              <a:rPr lang="en-GB" dirty="0"/>
              <a:t>At 70 – increase to both the pension and the lump sum</a:t>
            </a:r>
          </a:p>
          <a:p>
            <a:endParaRPr lang="en-GB" dirty="0"/>
          </a:p>
        </p:txBody>
      </p:sp>
      <p:sp>
        <p:nvSpPr>
          <p:cNvPr id="4" name="Slide Number Placeholder 3">
            <a:extLst>
              <a:ext uri="{FF2B5EF4-FFF2-40B4-BE49-F238E27FC236}">
                <a16:creationId xmlns:a16="http://schemas.microsoft.com/office/drawing/2014/main" id="{4B6A8B9B-A874-1DDF-D105-CF3C68F9F53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2317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4DA35-8A1E-2F68-BC35-077FEA79E5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51F07-03E3-4D99-847A-35DD9D498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0702B-4A7E-57B7-37B4-3444B20A06BE}"/>
              </a:ext>
            </a:extLst>
          </p:cNvPr>
          <p:cNvSpPr>
            <a:spLocks noGrp="1"/>
          </p:cNvSpPr>
          <p:nvPr>
            <p:ph type="body" idx="1"/>
          </p:nvPr>
        </p:nvSpPr>
        <p:spPr/>
        <p:txBody>
          <a:bodyPr/>
          <a:lstStyle/>
          <a:p>
            <a:r>
              <a:rPr lang="en-GB" dirty="0"/>
              <a:t>The lump sum is paid tax-free to most members. </a:t>
            </a:r>
          </a:p>
          <a:p>
            <a:r>
              <a:rPr lang="en-GB" dirty="0"/>
              <a:t>Members taking a very large lump sum – over £268,275 – may have to pay extra tax</a:t>
            </a:r>
          </a:p>
          <a:p>
            <a:r>
              <a:rPr lang="en-GB" dirty="0"/>
              <a:t>The limit is lower if you have already been paid a lump sum or pension</a:t>
            </a:r>
          </a:p>
          <a:p>
            <a:r>
              <a:rPr lang="en-GB" dirty="0"/>
              <a:t>The limit could be higher if you applied for protection from the lifetime allowance.</a:t>
            </a:r>
          </a:p>
        </p:txBody>
      </p:sp>
      <p:sp>
        <p:nvSpPr>
          <p:cNvPr id="4" name="Slide Number Placeholder 3">
            <a:extLst>
              <a:ext uri="{FF2B5EF4-FFF2-40B4-BE49-F238E27FC236}">
                <a16:creationId xmlns:a16="http://schemas.microsoft.com/office/drawing/2014/main" id="{CF757708-40E5-DB19-C349-80BD3246435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42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BA098-C013-F2A2-ED35-E44D4FC78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90A7B-EA7E-A312-8613-10F3AB976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417D2-AD50-D6E4-F6CC-BB1668153CE4}"/>
              </a:ext>
            </a:extLst>
          </p:cNvPr>
          <p:cNvSpPr>
            <a:spLocks noGrp="1"/>
          </p:cNvSpPr>
          <p:nvPr>
            <p:ph type="body" idx="1"/>
          </p:nvPr>
        </p:nvSpPr>
        <p:spPr/>
        <p:txBody>
          <a:bodyPr/>
          <a:lstStyle/>
          <a:p>
            <a:r>
              <a:rPr lang="en-GB" dirty="0"/>
              <a:t>Going back to our earlier example</a:t>
            </a:r>
          </a:p>
          <a:p>
            <a:r>
              <a:rPr lang="en-GB" dirty="0"/>
              <a:t>This member joined the LGPS before 1 April 2008 and so they have an automatic lump sum of £13,125. </a:t>
            </a:r>
          </a:p>
          <a:p>
            <a:r>
              <a:rPr lang="en-GB" dirty="0"/>
              <a:t>They must take a lump sum of at least this amount, you can’t give up lump sum to increase your pension.</a:t>
            </a:r>
          </a:p>
          <a:p>
            <a:r>
              <a:rPr lang="en-GB" dirty="0"/>
              <a:t>But you can give up part of your pension to increase your lump sum</a:t>
            </a:r>
          </a:p>
          <a:p>
            <a:r>
              <a:rPr lang="en-GB" dirty="0"/>
              <a:t>Or provide a lump sum if you joined after 31 March 2008, so don’t have an automatic lump sum</a:t>
            </a:r>
          </a:p>
        </p:txBody>
      </p:sp>
      <p:sp>
        <p:nvSpPr>
          <p:cNvPr id="4" name="Slide Number Placeholder 3">
            <a:extLst>
              <a:ext uri="{FF2B5EF4-FFF2-40B4-BE49-F238E27FC236}">
                <a16:creationId xmlns:a16="http://schemas.microsoft.com/office/drawing/2014/main" id="{BC383FC2-9317-1E70-EE24-8B18F8E5CA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53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C78FB-505D-2DDC-8BC5-DB6878D27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E3BA6-0108-A9A6-C7AA-D31CFFE17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572CD-5941-5C11-5FBB-FD6C81583E88}"/>
              </a:ext>
            </a:extLst>
          </p:cNvPr>
          <p:cNvSpPr>
            <a:spLocks noGrp="1"/>
          </p:cNvSpPr>
          <p:nvPr>
            <p:ph type="body" idx="1"/>
          </p:nvPr>
        </p:nvSpPr>
        <p:spPr/>
        <p:txBody>
          <a:bodyPr/>
          <a:lstStyle/>
          <a:p>
            <a:r>
              <a:rPr lang="en-GB" dirty="0"/>
              <a:t>(simplified example based on whole £s). The maximum lump sum the member can take is £77,169.</a:t>
            </a:r>
          </a:p>
          <a:p>
            <a:r>
              <a:rPr lang="en-GB" dirty="0"/>
              <a:t>It has increased by just over £64,000</a:t>
            </a:r>
          </a:p>
          <a:p>
            <a:r>
              <a:rPr lang="en-GB" dirty="0"/>
              <a:t>But the member has given up £5,337 of guaranteed yearly income. </a:t>
            </a:r>
          </a:p>
          <a:p>
            <a:r>
              <a:rPr lang="en-GB" dirty="0"/>
              <a:t>Think carefully and make the right choice for you – how old will you be when you take your pension? How many years will your pension be paid for? Think about the tax you will pay</a:t>
            </a:r>
          </a:p>
          <a:p>
            <a:r>
              <a:rPr lang="en-GB" dirty="0"/>
              <a:t>You don’t have to choose the maximum – you can take a lump sum anywhere between the minimum and the maximum. Your pension would be reduced accordingly.</a:t>
            </a:r>
          </a:p>
          <a:p>
            <a:r>
              <a:rPr lang="en-GB" dirty="0"/>
              <a:t>(The maths, for anyone interested: you can take up to 25% of the value of the benefits you are taking as a lump sum. You find the ‘value’ of the pension by multiplying the yearly amount by 20</a:t>
            </a:r>
          </a:p>
          <a:p>
            <a:r>
              <a:rPr lang="en-GB" dirty="0"/>
              <a:t>Capital value in this example: 20 x £11,576 = £231,520 + lump sum £77,169 = £308,689</a:t>
            </a:r>
          </a:p>
          <a:p>
            <a:r>
              <a:rPr lang="en-GB" dirty="0"/>
              <a:t>£77,169 / £308,689 = 24.999%</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08C02925-25F4-76D5-A2DC-09C10013784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09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Arial" panose="020B0604020202020204" pitchFamily="34" charset="0"/>
                <a:ea typeface="MS PGothic" panose="020B0600070205080204" pitchFamily="34" charset="-128"/>
                <a:cs typeface="Geneva"/>
              </a:rPr>
              <a:t>Always keep in touch with other pension providers so you can plan your retirement income effectively</a:t>
            </a:r>
          </a:p>
        </p:txBody>
      </p:sp>
      <p:sp>
        <p:nvSpPr>
          <p:cNvPr id="4" name="Slide Number Placeholder 3"/>
          <p:cNvSpPr>
            <a:spLocks noGrp="1"/>
          </p:cNvSpPr>
          <p:nvPr>
            <p:ph type="sldNum" sz="quarter" idx="5"/>
          </p:nvPr>
        </p:nvSpPr>
        <p:spPr/>
        <p:txBody>
          <a:bodyPr/>
          <a:lstStyle/>
          <a:p>
            <a:fld id="{1371FD45-73FC-5247-A17C-7CFBD94F9911}" type="slidenum">
              <a:rPr lang="en-US" smtClean="0"/>
              <a:t>28</a:t>
            </a:fld>
            <a:endParaRPr lang="en-US" dirty="0"/>
          </a:p>
        </p:txBody>
      </p:sp>
    </p:spTree>
    <p:extLst>
      <p:ext uri="{BB962C8B-B14F-4D97-AF65-F5344CB8AC3E}">
        <p14:creationId xmlns:p14="http://schemas.microsoft.com/office/powerpoint/2010/main" val="205811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62DA7-BAC4-58C9-A8E7-7BEE847D7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8CA496-70B6-A954-D72E-D1D2BCE9C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C5351-3596-772D-BFA2-367B359824AA}"/>
              </a:ext>
            </a:extLst>
          </p:cNvPr>
          <p:cNvSpPr>
            <a:spLocks noGrp="1"/>
          </p:cNvSpPr>
          <p:nvPr>
            <p:ph type="body" idx="1"/>
          </p:nvPr>
        </p:nvSpPr>
        <p:spPr/>
        <p:txBody>
          <a:bodyPr/>
          <a:lstStyle/>
          <a:p>
            <a:r>
              <a:rPr lang="en-GB" dirty="0"/>
              <a:t>Your finances may look very different after you retire</a:t>
            </a:r>
          </a:p>
          <a:p>
            <a:r>
              <a:rPr lang="en-GB" dirty="0"/>
              <a:t>Looking at our example member, their annual income after retirement will be £6,114 less than their current salary.</a:t>
            </a:r>
          </a:p>
          <a:p>
            <a:r>
              <a:rPr lang="en-GB" dirty="0"/>
              <a:t>If you are old enough, remember to factor in your State Pension when you work out your expected income. We have shown the full State Pension here, but not everyone gets the full rate. More to come on State pension later.</a:t>
            </a:r>
          </a:p>
          <a:p>
            <a:r>
              <a:rPr lang="en-GB" dirty="0"/>
              <a:t>Your outgoings will also change – travel costs might drop when you stop working, but your household bills might increase</a:t>
            </a:r>
          </a:p>
          <a:p>
            <a:r>
              <a:rPr lang="en-GB" dirty="0"/>
              <a:t>These figures will look very different for all of you. Your LGPS pension may be lower than the amount shown, you might have other pensions that are already being paid or that you plan to take</a:t>
            </a:r>
          </a:p>
          <a:p>
            <a:r>
              <a:rPr lang="en-GB" dirty="0"/>
              <a:t>Look at your own figures and see what the difference is between your in-work income and your retirement income. </a:t>
            </a:r>
          </a:p>
          <a:p>
            <a:endParaRPr lang="en-GB" dirty="0"/>
          </a:p>
          <a:p>
            <a:endParaRPr lang="en-GB" dirty="0"/>
          </a:p>
        </p:txBody>
      </p:sp>
      <p:sp>
        <p:nvSpPr>
          <p:cNvPr id="4" name="Slide Number Placeholder 3">
            <a:extLst>
              <a:ext uri="{FF2B5EF4-FFF2-40B4-BE49-F238E27FC236}">
                <a16:creationId xmlns:a16="http://schemas.microsoft.com/office/drawing/2014/main" id="{C2E7CA51-0FE4-AE36-8720-1E8A9E9702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724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8ADB-A877-3185-6EF8-F72A0DBD2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71A4A-61B2-D80D-22BA-75DAC7715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6E1D8-D8FF-3020-A42D-D328A147658C}"/>
              </a:ext>
            </a:extLst>
          </p:cNvPr>
          <p:cNvSpPr>
            <a:spLocks noGrp="1"/>
          </p:cNvSpPr>
          <p:nvPr>
            <p:ph type="body" idx="1"/>
          </p:nvPr>
        </p:nvSpPr>
        <p:spPr/>
        <p:txBody>
          <a:bodyPr/>
          <a:lstStyle/>
          <a:p>
            <a:r>
              <a:rPr lang="en-GB" dirty="0"/>
              <a:t>We will cover how you can pay more to boost your pension later. </a:t>
            </a:r>
          </a:p>
          <a:p>
            <a:r>
              <a:rPr lang="en-GB" dirty="0"/>
              <a:t>Paying less – when times are tough, you can join the 50/50 section of the scheme</a:t>
            </a:r>
          </a:p>
          <a:p>
            <a:r>
              <a:rPr lang="en-GB" dirty="0"/>
              <a:t>In the 50/50 section you pay half your normal pension contributions, and you build up half the pension.</a:t>
            </a:r>
          </a:p>
          <a:p>
            <a:r>
              <a:rPr lang="en-GB" dirty="0"/>
              <a:t>Better for you than opting out of the scheme altogether</a:t>
            </a:r>
          </a:p>
          <a:p>
            <a:r>
              <a:rPr lang="en-GB" dirty="0"/>
              <a:t>Short-term option – return to the main section of the scheme when you can</a:t>
            </a:r>
          </a:p>
          <a:p>
            <a:r>
              <a:rPr lang="en-GB" dirty="0"/>
              <a:t>You employer will move you back to the main section automatically</a:t>
            </a:r>
          </a:p>
        </p:txBody>
      </p:sp>
      <p:sp>
        <p:nvSpPr>
          <p:cNvPr id="4" name="Slide Number Placeholder 3">
            <a:extLst>
              <a:ext uri="{FF2B5EF4-FFF2-40B4-BE49-F238E27FC236}">
                <a16:creationId xmlns:a16="http://schemas.microsoft.com/office/drawing/2014/main" id="{6EC9A36A-E30B-4B64-EB14-EDECA36214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851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92966-462B-73A9-5B7E-97EC0D093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F76FF-7DF0-BAA9-1EFC-00DF9B2B3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76181-53CB-2BA1-5148-8C8E3ED347BB}"/>
              </a:ext>
            </a:extLst>
          </p:cNvPr>
          <p:cNvSpPr>
            <a:spLocks noGrp="1"/>
          </p:cNvSpPr>
          <p:nvPr>
            <p:ph type="body" idx="1"/>
          </p:nvPr>
        </p:nvSpPr>
        <p:spPr/>
        <p:txBody>
          <a:bodyPr/>
          <a:lstStyle/>
          <a:p>
            <a:r>
              <a:rPr lang="en-GB" dirty="0"/>
              <a:t>You might have other pensions, savings or investments that will increase your income in later life. </a:t>
            </a:r>
          </a:p>
          <a:p>
            <a:r>
              <a:rPr lang="en-GB" dirty="0"/>
              <a:t>But what can you do in the LGPS to boost your income in retirement?</a:t>
            </a:r>
          </a:p>
          <a:p>
            <a:r>
              <a:rPr lang="en-GB" dirty="0"/>
              <a:t>You might have started buying added years before April 2008, or to pay additional regular contributions before April 2014</a:t>
            </a:r>
          </a:p>
          <a:p>
            <a:r>
              <a:rPr lang="en-GB" dirty="0"/>
              <a:t>Any existing contracts can continue, but no new ones can start</a:t>
            </a:r>
          </a:p>
          <a:p>
            <a:r>
              <a:rPr lang="en-GB" dirty="0"/>
              <a:t>We are going to look at options that you can start now</a:t>
            </a:r>
          </a:p>
          <a:p>
            <a:r>
              <a:rPr lang="en-GB" dirty="0"/>
              <a:t>You can pay additional pension contributions, known as APCs to buy extra LGPS pension</a:t>
            </a:r>
          </a:p>
          <a:p>
            <a:r>
              <a:rPr lang="en-GB" dirty="0"/>
              <a:t>Pay by lump sum or make regular payments from your salary</a:t>
            </a:r>
          </a:p>
          <a:p>
            <a:r>
              <a:rPr lang="en-GB" dirty="0"/>
              <a:t>The cost depends on your gender, age, how much extra pension you buy and the payment period</a:t>
            </a:r>
          </a:p>
          <a:p>
            <a:r>
              <a:rPr lang="en-GB" dirty="0"/>
              <a:t>You must take the additional pension at the same time as the rest of your LGPS benefits</a:t>
            </a:r>
          </a:p>
          <a:p>
            <a:endParaRPr lang="en-GB" dirty="0"/>
          </a:p>
        </p:txBody>
      </p:sp>
      <p:sp>
        <p:nvSpPr>
          <p:cNvPr id="4" name="Slide Number Placeholder 3">
            <a:extLst>
              <a:ext uri="{FF2B5EF4-FFF2-40B4-BE49-F238E27FC236}">
                <a16:creationId xmlns:a16="http://schemas.microsoft.com/office/drawing/2014/main" id="{3FDC07A5-5A2E-E23C-B02F-E89A7619887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77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4FE8-E1D2-23F1-CCEB-7C9CAFBF7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153FF-2665-A49B-1CFE-AC9E557FC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6DA94-83D1-7C4D-269C-0535A9EE0B01}"/>
              </a:ext>
            </a:extLst>
          </p:cNvPr>
          <p:cNvSpPr>
            <a:spLocks noGrp="1"/>
          </p:cNvSpPr>
          <p:nvPr>
            <p:ph type="body" idx="1"/>
          </p:nvPr>
        </p:nvSpPr>
        <p:spPr/>
        <p:txBody>
          <a:bodyPr/>
          <a:lstStyle/>
          <a:p>
            <a:r>
              <a:rPr lang="en-GB" dirty="0"/>
              <a:t>This example gives you an idea of the different options when you are buying extra pension. </a:t>
            </a:r>
          </a:p>
          <a:p>
            <a:r>
              <a:rPr lang="en-GB" dirty="0"/>
              <a:t>These figures are based on a 50 year old woman buying £1,000 of extra pension payable from NPA – 67. Rounded to nearest £1.</a:t>
            </a:r>
          </a:p>
          <a:p>
            <a:r>
              <a:rPr lang="en-GB" dirty="0"/>
              <a:t>The extra pension would be increased if she retires after 67 and reduced if she retires before then.</a:t>
            </a:r>
          </a:p>
          <a:p>
            <a:r>
              <a:rPr lang="en-GB" dirty="0"/>
              <a:t>Cheaper in total to buy over a shorter period. But certainly not cheap! </a:t>
            </a:r>
          </a:p>
          <a:p>
            <a:r>
              <a:rPr lang="en-GB" dirty="0"/>
              <a:t>Remember that tax relief will reduce the actual cost to you – we have assumed that this member is a basic rate taxpayer.</a:t>
            </a:r>
          </a:p>
          <a:p>
            <a:r>
              <a:rPr lang="en-GB" dirty="0"/>
              <a:t>Extra pension increases with CPI in the same way that your pension does as an active member.</a:t>
            </a:r>
          </a:p>
          <a:p>
            <a:r>
              <a:rPr lang="en-GB" dirty="0"/>
              <a:t>Paying by lump sum or over 1 year in this example, add 16 or 17 years of inflationary increases to that £1,000 figure</a:t>
            </a:r>
          </a:p>
          <a:p>
            <a:r>
              <a:rPr lang="en-GB" dirty="0"/>
              <a:t>Inflationary increases only apply to the pension you have bought, so they are lower if you pay over a longer period</a:t>
            </a:r>
          </a:p>
          <a:p>
            <a:r>
              <a:rPr lang="en-GB" dirty="0"/>
              <a:t>Cost of buying extra pension is reviewed roughly every four years. </a:t>
            </a:r>
          </a:p>
          <a:p>
            <a:r>
              <a:rPr lang="en-GB" dirty="0"/>
              <a:t>So, members paying over 10 or 15 years are likely to see a different monthly cost later in their contract. </a:t>
            </a:r>
          </a:p>
          <a:p>
            <a:r>
              <a:rPr lang="en-GB" dirty="0"/>
              <a:t>Is it worth it? Ignoring inflation and assuming this member takes her pension at age 67:</a:t>
            </a:r>
          </a:p>
          <a:p>
            <a:r>
              <a:rPr lang="en-GB" dirty="0"/>
              <a:t>In simple terms, if she paid by lump sum, after 11 and a half years she would have got her money back.  </a:t>
            </a:r>
          </a:p>
          <a:p>
            <a:r>
              <a:rPr lang="en-GB" dirty="0"/>
              <a:t>How many years will the pension be paid for?</a:t>
            </a:r>
            <a:br>
              <a:rPr lang="en-GB" dirty="0"/>
            </a:br>
            <a:r>
              <a:rPr lang="en-GB" dirty="0"/>
              <a:t>How much tax will she pay on her pension payments?</a:t>
            </a:r>
          </a:p>
          <a:p>
            <a:r>
              <a:rPr lang="en-GB" dirty="0"/>
              <a:t>Different for everybody. </a:t>
            </a:r>
          </a:p>
          <a:p>
            <a:endParaRPr lang="en-GB" dirty="0"/>
          </a:p>
        </p:txBody>
      </p:sp>
      <p:sp>
        <p:nvSpPr>
          <p:cNvPr id="4" name="Slide Number Placeholder 3">
            <a:extLst>
              <a:ext uri="{FF2B5EF4-FFF2-40B4-BE49-F238E27FC236}">
                <a16:creationId xmlns:a16="http://schemas.microsoft.com/office/drawing/2014/main" id="{16116394-14EB-94A7-F8B3-CF01D84C4F3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77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10F1-792F-7CC2-20EC-E601E4B20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A01326-8D92-CC24-6029-EB5190DA27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760B01-96C3-0E9A-59EA-0A9867790C2C}"/>
              </a:ext>
            </a:extLst>
          </p:cNvPr>
          <p:cNvSpPr>
            <a:spLocks noGrp="1"/>
          </p:cNvSpPr>
          <p:nvPr>
            <p:ph type="body" idx="1"/>
          </p:nvPr>
        </p:nvSpPr>
        <p:spPr/>
        <p:txBody>
          <a:bodyPr/>
          <a:lstStyle/>
          <a:p>
            <a:r>
              <a:rPr lang="en-GB" dirty="0"/>
              <a:t>Using an older member as an example – in this case a man age 61 buying the same amount of yearly pension - £1,000.</a:t>
            </a:r>
          </a:p>
          <a:p>
            <a:r>
              <a:rPr lang="en-GB" dirty="0"/>
              <a:t>The total cost is higher than the previous example</a:t>
            </a:r>
          </a:p>
          <a:p>
            <a:r>
              <a:rPr lang="en-GB" dirty="0"/>
              <a:t>No option to pay over 10 or 15 years because the contract must end before he reaches his NPA of 67</a:t>
            </a:r>
          </a:p>
          <a:p>
            <a:r>
              <a:rPr lang="en-GB" dirty="0"/>
              <a:t>But in this example, we have assumed that he is a higher rate taxpayer, so the cost after tax relief is lower.</a:t>
            </a:r>
          </a:p>
          <a:p>
            <a:r>
              <a:rPr lang="en-GB" dirty="0"/>
              <a:t>Scan the QR code to visit the extra pension calculator on the national member website www.lgpsmember.org to find out what it would cost you to buy extra pension</a:t>
            </a:r>
          </a:p>
        </p:txBody>
      </p:sp>
      <p:sp>
        <p:nvSpPr>
          <p:cNvPr id="4" name="Slide Number Placeholder 3">
            <a:extLst>
              <a:ext uri="{FF2B5EF4-FFF2-40B4-BE49-F238E27FC236}">
                <a16:creationId xmlns:a16="http://schemas.microsoft.com/office/drawing/2014/main" id="{139D9040-1932-35DD-83BF-55F4110FE7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920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39BD-90FF-BD3A-6BF4-6139BCA47C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5B400-CB24-3F79-B4EC-BE5AA2CAE2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D812A-6E3D-8629-3328-ADE225C20E53}"/>
              </a:ext>
            </a:extLst>
          </p:cNvPr>
          <p:cNvSpPr>
            <a:spLocks noGrp="1"/>
          </p:cNvSpPr>
          <p:nvPr>
            <p:ph type="body" idx="1"/>
          </p:nvPr>
        </p:nvSpPr>
        <p:spPr/>
        <p:txBody>
          <a:bodyPr/>
          <a:lstStyle/>
          <a:p>
            <a:r>
              <a:rPr lang="en-GB" dirty="0"/>
              <a:t>Another way to boost your LGPS pension is to pay additional voluntary contributions or AVCs</a:t>
            </a:r>
          </a:p>
          <a:p>
            <a:r>
              <a:rPr lang="en-GB" dirty="0"/>
              <a:t>The RBKC provider is Prudential. Information can be found at: </a:t>
            </a:r>
            <a:r>
              <a:rPr lang="en-GB" u="sng" dirty="0"/>
              <a:t>https://www.mandg.com/pru/workplace-pensions/employees/public-sector-avc-schemes/local-gov</a:t>
            </a:r>
          </a:p>
          <a:p>
            <a:endParaRPr lang="en-GB" dirty="0"/>
          </a:p>
        </p:txBody>
      </p:sp>
      <p:sp>
        <p:nvSpPr>
          <p:cNvPr id="4" name="Slide Number Placeholder 3">
            <a:extLst>
              <a:ext uri="{FF2B5EF4-FFF2-40B4-BE49-F238E27FC236}">
                <a16:creationId xmlns:a16="http://schemas.microsoft.com/office/drawing/2014/main" id="{1896A348-C569-7412-42F7-BFAD023059E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5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4CC3D-B90F-DF84-86F6-AC41EAA4D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3B792-0C32-510D-D88B-47BB19D56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283F4-E98D-32BC-74E2-3F6117C34E8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CD4B6F-E8EB-6555-E9E3-01EED00E6F6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37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more than a year below your NPA, you can transfer your LGPS pension to another pension scheme (subject to certain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you are thinking of transferring your pension to a scheme that is not a public service pension scheme, think very carefully. You would lose the guaranteed benefits offered by the LGPS.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transfer may not be in your best interest. Even worse, you could fall victim to a pension scam.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Unfortunately Pension scams are on the rise across the pensions industry. Scammers are clever and will do what ever they can to disguise themselves and get their hands on your pension.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cautious. Particularly if anyone encourages you to transfer your benefits out of the LGPS.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To prevent scams, your pension fund must check lots of information before you can transfer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serious warning – a red flag – the transfer cannot go ahead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If there is a less serious warning sign – an amber flags – you will need to get free guidance at a </a:t>
            </a:r>
            <a:r>
              <a:rPr lang="en-GB" sz="1200" b="1" i="0" kern="1200" dirty="0" err="1">
                <a:solidFill>
                  <a:schemeClr val="tx1"/>
                </a:solidFill>
                <a:effectLst/>
                <a:latin typeface="+mn-lt"/>
                <a:ea typeface="+mn-ea"/>
                <a:cs typeface="+mn-cs"/>
              </a:rPr>
              <a:t>MoneyHelper</a:t>
            </a:r>
            <a:r>
              <a:rPr lang="en-GB" sz="1200" b="1" i="0" kern="1200" dirty="0">
                <a:solidFill>
                  <a:schemeClr val="tx1"/>
                </a:solidFill>
                <a:effectLst/>
                <a:latin typeface="+mn-lt"/>
                <a:ea typeface="+mn-ea"/>
                <a:cs typeface="+mn-cs"/>
              </a:rPr>
              <a:t> Pension Safeguarding Guidance appointment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Depending on the amount to be transferred, you may also need to pay for independent financial advice from a suitably qualified adviser before you can transfer</a:t>
            </a:r>
            <a:endParaRPr lang="en-GB" sz="1200" b="1" i="1" kern="1200" dirty="0">
              <a:solidFill>
                <a:schemeClr val="tx1"/>
              </a:solidFill>
              <a:effectLst/>
              <a:latin typeface="+mn-lt"/>
              <a:ea typeface="+mn-ea"/>
              <a:cs typeface="+mn-cs"/>
            </a:endParaRPr>
          </a:p>
          <a:p>
            <a:pPr>
              <a:defRPr/>
            </a:pPr>
            <a:endParaRPr lang="en-GB" dirty="0"/>
          </a:p>
          <a:p>
            <a:pPr eaLnBrk="1" hangingPunct="1">
              <a:spcBef>
                <a:spcPct val="0"/>
              </a:spcBef>
            </a:pPr>
            <a:endParaRPr lang="en-GB" altLang="en-US" b="0" baseline="0" dirty="0">
              <a:cs typeface="Geneva" charset="0"/>
            </a:endParaRPr>
          </a:p>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35</a:t>
            </a:fld>
            <a:endParaRPr lang="en-GB"/>
          </a:p>
        </p:txBody>
      </p:sp>
    </p:spTree>
    <p:extLst>
      <p:ext uri="{BB962C8B-B14F-4D97-AF65-F5344CB8AC3E}">
        <p14:creationId xmlns:p14="http://schemas.microsoft.com/office/powerpoint/2010/main" val="744135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181E5-2791-83F9-27D9-4CA5EE2A7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2D13F-26DF-769B-14F7-92DB969CD9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C2E0F-77A1-755A-9CED-AAA1BE638585}"/>
              </a:ext>
            </a:extLst>
          </p:cNvPr>
          <p:cNvSpPr>
            <a:spLocks noGrp="1"/>
          </p:cNvSpPr>
          <p:nvPr>
            <p:ph type="body" idx="1"/>
          </p:nvPr>
        </p:nvSpPr>
        <p:spPr/>
        <p:txBody>
          <a:bodyPr/>
          <a:lstStyle/>
          <a:p>
            <a:pPr eaLnBrk="1" fontAlgn="auto" hangingPunct="1">
              <a:spcBef>
                <a:spcPts val="0"/>
              </a:spcBef>
              <a:spcAft>
                <a:spcPts val="0"/>
              </a:spcAft>
              <a:defRPr/>
            </a:pPr>
            <a:r>
              <a:rPr lang="en-GB" dirty="0">
                <a:ea typeface="+mn-ea"/>
                <a:cs typeface="+mn-cs"/>
              </a:rPr>
              <a:t>Some warning signs to look out for: </a:t>
            </a:r>
          </a:p>
          <a:p>
            <a:pPr eaLnBrk="1" fontAlgn="auto" hangingPunct="1">
              <a:spcBef>
                <a:spcPts val="0"/>
              </a:spcBef>
              <a:spcAft>
                <a:spcPts val="0"/>
              </a:spcAft>
              <a:defRPr/>
            </a:pPr>
            <a:r>
              <a:rPr lang="en-GB" dirty="0">
                <a:ea typeface="+mn-ea"/>
                <a:cs typeface="+mn-cs"/>
              </a:rPr>
              <a:t>Promises of higher returns or h</a:t>
            </a:r>
            <a:r>
              <a:rPr lang="en-GB" dirty="0"/>
              <a:t>elp to release cash from your pension, even before age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Unusual investments - which tend to be unregulated and high risk, or complicated structures where it isn’t clear where your money will end 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Scammers might set limited time offers and send couriers to your door to sign paperwork while they wait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Contact from out of the blue from an adviser or company you have not dealt with before</a:t>
            </a:r>
          </a:p>
        </p:txBody>
      </p:sp>
      <p:sp>
        <p:nvSpPr>
          <p:cNvPr id="4" name="Slide Number Placeholder 3">
            <a:extLst>
              <a:ext uri="{FF2B5EF4-FFF2-40B4-BE49-F238E27FC236}">
                <a16:creationId xmlns:a16="http://schemas.microsoft.com/office/drawing/2014/main" id="{945A8A75-B510-498D-5AE2-F56C0F723EB8}"/>
              </a:ext>
            </a:extLst>
          </p:cNvPr>
          <p:cNvSpPr>
            <a:spLocks noGrp="1"/>
          </p:cNvSpPr>
          <p:nvPr>
            <p:ph type="sldNum" sz="quarter" idx="5"/>
          </p:nvPr>
        </p:nvSpPr>
        <p:spPr/>
        <p:txBody>
          <a:bodyPr/>
          <a:lstStyle/>
          <a:p>
            <a:fld id="{31A0DC62-F792-419E-9599-454A67565114}" type="slidenum">
              <a:rPr lang="en-GB" smtClean="0"/>
              <a:t>36</a:t>
            </a:fld>
            <a:endParaRPr lang="en-GB"/>
          </a:p>
        </p:txBody>
      </p:sp>
    </p:spTree>
    <p:extLst>
      <p:ext uri="{BB962C8B-B14F-4D97-AF65-F5344CB8AC3E}">
        <p14:creationId xmlns:p14="http://schemas.microsoft.com/office/powerpoint/2010/main" val="1197672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1133-17B5-9759-752B-D1590EFC3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77B8A-AC6F-001C-35A0-DFD339CF5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C3720-AC89-B529-F25E-EC68B5B35094}"/>
              </a:ext>
            </a:extLst>
          </p:cNvPr>
          <p:cNvSpPr>
            <a:spLocks noGrp="1"/>
          </p:cNvSpPr>
          <p:nvPr>
            <p:ph type="body" idx="1"/>
          </p:nvPr>
        </p:nvSpPr>
        <p:spPr/>
        <p:txBody>
          <a:bodyPr/>
          <a:lstStyle/>
          <a:p>
            <a:r>
              <a:rPr lang="en-GB" altLang="en-US" dirty="0">
                <a:ea typeface="Geneva"/>
                <a:cs typeface="Geneva"/>
              </a:rPr>
              <a:t>Looking at the State Pension - When will you start to receive the State pension? Depends on when you were born</a:t>
            </a:r>
          </a:p>
          <a:p>
            <a:r>
              <a:rPr lang="en-GB" altLang="en-US" dirty="0">
                <a:ea typeface="Geneva"/>
                <a:cs typeface="Geneva"/>
              </a:rPr>
              <a:t>Men and women have the same SPA now</a:t>
            </a:r>
          </a:p>
          <a:p>
            <a:r>
              <a:rPr lang="en-GB" dirty="0"/>
              <a:t>The table shows the state pension age timetable for those who have not yet reached State Pension age. </a:t>
            </a:r>
          </a:p>
          <a:p>
            <a:r>
              <a:rPr lang="en-GB" dirty="0"/>
              <a:t>Pension Commission is currently reviewing the State Pension and so the timetable to increase the state pension could change</a:t>
            </a:r>
          </a:p>
        </p:txBody>
      </p:sp>
      <p:sp>
        <p:nvSpPr>
          <p:cNvPr id="4" name="Slide Number Placeholder 3">
            <a:extLst>
              <a:ext uri="{FF2B5EF4-FFF2-40B4-BE49-F238E27FC236}">
                <a16:creationId xmlns:a16="http://schemas.microsoft.com/office/drawing/2014/main" id="{FFCE3A06-0AE6-D0E3-24DE-672141533B5A}"/>
              </a:ext>
            </a:extLst>
          </p:cNvPr>
          <p:cNvSpPr>
            <a:spLocks noGrp="1"/>
          </p:cNvSpPr>
          <p:nvPr>
            <p:ph type="sldNum" sz="quarter" idx="5"/>
          </p:nvPr>
        </p:nvSpPr>
        <p:spPr/>
        <p:txBody>
          <a:bodyPr/>
          <a:lstStyle/>
          <a:p>
            <a:fld id="{31A0DC62-F792-419E-9599-454A67565114}" type="slidenum">
              <a:rPr lang="en-GB" smtClean="0"/>
              <a:t>37</a:t>
            </a:fld>
            <a:endParaRPr lang="en-GB"/>
          </a:p>
        </p:txBody>
      </p:sp>
    </p:spTree>
    <p:extLst>
      <p:ext uri="{BB962C8B-B14F-4D97-AF65-F5344CB8AC3E}">
        <p14:creationId xmlns:p14="http://schemas.microsoft.com/office/powerpoint/2010/main" val="3417584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6A60B-B650-9DF6-6326-7EF6EA29D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15EAD-B9C6-BD42-7A52-AC69DC0CD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3DEAA-1477-9D6B-7D1B-1BECF562A01F}"/>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You can claim your state pension By phone, online or by downloading a form.</a:t>
            </a:r>
          </a:p>
          <a:p>
            <a:pPr eaLnBrk="1" hangingPunct="1">
              <a:lnSpc>
                <a:spcPct val="80000"/>
              </a:lnSpc>
              <a:spcBef>
                <a:spcPct val="0"/>
              </a:spcBef>
              <a:tabLst>
                <a:tab pos="209550" algn="l"/>
              </a:tabLst>
            </a:pPr>
            <a:r>
              <a:rPr lang="en-GB" altLang="en-US" sz="1200" dirty="0">
                <a:ea typeface="Geneva"/>
                <a:cs typeface="Geneva"/>
              </a:rPr>
              <a:t>You will be contacted 2 months before state pension age (SPA) If not Call 0800 731 7898</a:t>
            </a:r>
          </a:p>
          <a:p>
            <a:pPr eaLnBrk="1" hangingPunct="1">
              <a:lnSpc>
                <a:spcPct val="80000"/>
              </a:lnSpc>
              <a:spcBef>
                <a:spcPct val="0"/>
              </a:spcBef>
              <a:tabLst>
                <a:tab pos="209550" algn="l"/>
              </a:tabLst>
            </a:pPr>
            <a:r>
              <a:rPr lang="en-GB" altLang="en-US" sz="1200" dirty="0">
                <a:ea typeface="Geneva"/>
                <a:cs typeface="Geneva"/>
              </a:rPr>
              <a:t>If you reach state pension age (SPA) on or after 6 April 2016, you can defer taking your state pension, </a:t>
            </a:r>
          </a:p>
          <a:p>
            <a:pPr eaLnBrk="1" hangingPunct="1">
              <a:lnSpc>
                <a:spcPct val="80000"/>
              </a:lnSpc>
              <a:spcBef>
                <a:spcPct val="0"/>
              </a:spcBef>
              <a:tabLst>
                <a:tab pos="209550" algn="l"/>
              </a:tabLst>
            </a:pPr>
            <a:r>
              <a:rPr lang="en-GB" altLang="en-US" sz="1200" dirty="0">
                <a:ea typeface="Geneva"/>
                <a:cs typeface="Geneva"/>
              </a:rPr>
              <a:t>For every 9 weeks you defer it will be increased by 1%, this works out at just under 5.8% for every full year. </a:t>
            </a:r>
          </a:p>
          <a:p>
            <a:pPr eaLnBrk="1" hangingPunct="1">
              <a:lnSpc>
                <a:spcPct val="80000"/>
              </a:lnSpc>
              <a:spcBef>
                <a:spcPct val="0"/>
              </a:spcBef>
              <a:tabLst>
                <a:tab pos="209550" algn="l"/>
              </a:tabLst>
            </a:pPr>
            <a:r>
              <a:rPr lang="en-GB" altLang="en-US" sz="1200" dirty="0">
                <a:ea typeface="Geneva"/>
                <a:cs typeface="Geneva"/>
              </a:rPr>
              <a:t>If you want to defer, you don’t need to do anything. Your State Pension will automatically be deferred until you claim it. Any extra payments you get from deferring could be taxed when you take your state pension</a:t>
            </a: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64B45467-70B7-71E8-E059-276D3B0B881B}"/>
              </a:ext>
            </a:extLst>
          </p:cNvPr>
          <p:cNvSpPr>
            <a:spLocks noGrp="1"/>
          </p:cNvSpPr>
          <p:nvPr>
            <p:ph type="sldNum" sz="quarter" idx="5"/>
          </p:nvPr>
        </p:nvSpPr>
        <p:spPr/>
        <p:txBody>
          <a:bodyPr/>
          <a:lstStyle/>
          <a:p>
            <a:fld id="{31A0DC62-F792-419E-9599-454A67565114}" type="slidenum">
              <a:rPr lang="en-GB" smtClean="0"/>
              <a:t>38</a:t>
            </a:fld>
            <a:endParaRPr lang="en-GB"/>
          </a:p>
        </p:txBody>
      </p:sp>
    </p:spTree>
    <p:extLst>
      <p:ext uri="{BB962C8B-B14F-4D97-AF65-F5344CB8AC3E}">
        <p14:creationId xmlns:p14="http://schemas.microsoft.com/office/powerpoint/2010/main" val="3468298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34B2-206C-3E8F-09F4-83A825A7B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5327BB-ACF5-083F-37B8-CA2924F590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AF166-E83E-A625-5F0D-E1DFB88E4D28}"/>
              </a:ext>
            </a:extLst>
          </p:cNvPr>
          <p:cNvSpPr>
            <a:spLocks noGrp="1"/>
          </p:cNvSpPr>
          <p:nvPr>
            <p:ph type="body" idx="1"/>
          </p:nvPr>
        </p:nvSpPr>
        <p:spPr/>
        <p:txBody>
          <a:bodyPr/>
          <a:lstStyle/>
          <a:p>
            <a:pPr eaLnBrk="1" hangingPunct="1">
              <a:lnSpc>
                <a:spcPct val="80000"/>
              </a:lnSpc>
              <a:spcBef>
                <a:spcPct val="0"/>
              </a:spcBef>
              <a:tabLst>
                <a:tab pos="209550" algn="l"/>
              </a:tabLst>
            </a:pPr>
            <a:r>
              <a:rPr lang="en-GB" altLang="en-US" sz="1200" dirty="0">
                <a:ea typeface="Geneva"/>
                <a:cs typeface="Geneva"/>
              </a:rPr>
              <a:t>As a member of the LGPS you were contracted out of the State Second Pension also known as Additional pension or SERPS. Before 6 April 2016, you paid lower national insurance contributions. </a:t>
            </a:r>
          </a:p>
          <a:p>
            <a:pPr eaLnBrk="1" hangingPunct="1">
              <a:lnSpc>
                <a:spcPct val="80000"/>
              </a:lnSpc>
              <a:spcBef>
                <a:spcPct val="0"/>
              </a:spcBef>
              <a:tabLst>
                <a:tab pos="209550" algn="l"/>
              </a:tabLst>
            </a:pPr>
            <a:r>
              <a:rPr lang="en-GB" altLang="en-US" sz="1200" dirty="0">
                <a:ea typeface="Geneva"/>
                <a:cs typeface="Geneva"/>
              </a:rPr>
              <a:t>Contracted out status ended on 6th April 2016, and you started to pay full national insurance contributions. </a:t>
            </a:r>
          </a:p>
          <a:p>
            <a:pPr eaLnBrk="1" hangingPunct="1">
              <a:lnSpc>
                <a:spcPct val="80000"/>
              </a:lnSpc>
              <a:spcBef>
                <a:spcPct val="0"/>
              </a:spcBef>
              <a:tabLst>
                <a:tab pos="209550" algn="l"/>
              </a:tabLst>
            </a:pPr>
            <a:r>
              <a:rPr lang="en-GB" altLang="en-US" sz="1200" dirty="0">
                <a:ea typeface="Geneva"/>
                <a:cs typeface="Geneva"/>
              </a:rPr>
              <a:t>As the LGPS is a far better arrangement than the State additional pension, the LGPS pension is normally greater than the additional state pension you would have received</a:t>
            </a:r>
          </a:p>
          <a:p>
            <a:pPr eaLnBrk="1" hangingPunct="1">
              <a:lnSpc>
                <a:spcPct val="80000"/>
              </a:lnSpc>
              <a:spcBef>
                <a:spcPct val="0"/>
              </a:spcBef>
              <a:tabLst>
                <a:tab pos="209550" algn="l"/>
              </a:tabLst>
            </a:pPr>
            <a:r>
              <a:rPr lang="en-GB" altLang="en-US" sz="1200" dirty="0">
                <a:ea typeface="Geneva"/>
                <a:cs typeface="Geneva"/>
              </a:rPr>
              <a:t>Contracting out could mean you do not get the full State pension [more info and useful links on Gov.uk </a:t>
            </a:r>
            <a:r>
              <a:rPr lang="en-GB" dirty="0">
                <a:hlinkClick r:id="rId3"/>
              </a:rPr>
              <a:t>Contracted out of the Additional State Pension: How contracting out affects your amount - GOV.UK</a:t>
            </a:r>
            <a:r>
              <a:rPr lang="en-GB" dirty="0"/>
              <a:t>]</a:t>
            </a:r>
            <a:endParaRPr lang="en-GB" altLang="en-US" sz="1200" dirty="0">
              <a:ea typeface="Geneva"/>
              <a:cs typeface="Geneva"/>
            </a:endParaRPr>
          </a:p>
          <a:p>
            <a:pPr eaLnBrk="1" hangingPunct="1">
              <a:lnSpc>
                <a:spcPct val="80000"/>
              </a:lnSpc>
              <a:spcBef>
                <a:spcPct val="0"/>
              </a:spcBef>
              <a:tabLst>
                <a:tab pos="209550" algn="l"/>
              </a:tabLst>
            </a:pPr>
            <a:r>
              <a:rPr lang="en-GB" altLang="en-US" sz="1200" dirty="0">
                <a:ea typeface="Geneva"/>
                <a:cs typeface="Geneva"/>
              </a:rPr>
              <a:t>Go online to obtain a state pension forecast – when you can claim it and how much it will be</a:t>
            </a:r>
          </a:p>
          <a:p>
            <a:pPr eaLnBrk="1" hangingPunct="1">
              <a:lnSpc>
                <a:spcPct val="80000"/>
              </a:lnSpc>
              <a:spcBef>
                <a:spcPct val="0"/>
              </a:spcBef>
              <a:tabLst>
                <a:tab pos="209550" algn="l"/>
              </a:tabLst>
            </a:pPr>
            <a:r>
              <a:rPr lang="en-GB" altLang="en-US" sz="1200" dirty="0">
                <a:ea typeface="Geneva"/>
                <a:cs typeface="Geneva"/>
              </a:rPr>
              <a:t>Some people can increase their State Pension by paying to fill gaps in their National Insurance record.</a:t>
            </a: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pPr eaLnBrk="1" hangingPunct="1">
              <a:lnSpc>
                <a:spcPct val="80000"/>
              </a:lnSpc>
              <a:spcBef>
                <a:spcPct val="0"/>
              </a:spcBef>
              <a:tabLst>
                <a:tab pos="209550" algn="l"/>
              </a:tabLst>
            </a:pPr>
            <a:endParaRPr lang="en-GB" altLang="en-US" sz="80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63D86D0-3AA9-070E-F047-618545605DD7}"/>
              </a:ext>
            </a:extLst>
          </p:cNvPr>
          <p:cNvSpPr>
            <a:spLocks noGrp="1"/>
          </p:cNvSpPr>
          <p:nvPr>
            <p:ph type="sldNum" sz="quarter" idx="5"/>
          </p:nvPr>
        </p:nvSpPr>
        <p:spPr/>
        <p:txBody>
          <a:bodyPr/>
          <a:lstStyle/>
          <a:p>
            <a:fld id="{31A0DC62-F792-419E-9599-454A67565114}" type="slidenum">
              <a:rPr lang="en-GB" smtClean="0"/>
              <a:t>39</a:t>
            </a:fld>
            <a:endParaRPr lang="en-GB"/>
          </a:p>
        </p:txBody>
      </p:sp>
    </p:spTree>
    <p:extLst>
      <p:ext uri="{BB962C8B-B14F-4D97-AF65-F5344CB8AC3E}">
        <p14:creationId xmlns:p14="http://schemas.microsoft.com/office/powerpoint/2010/main" val="68316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C8584-6595-C0E7-1106-26DA61CB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286D4-CD6A-A4AB-D583-028F54D7B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F4AFB1-8905-F8FE-C4C0-CA0282DDFC65}"/>
              </a:ext>
            </a:extLst>
          </p:cNvPr>
          <p:cNvSpPr>
            <a:spLocks noGrp="1"/>
          </p:cNvSpPr>
          <p:nvPr>
            <p:ph type="body" idx="1"/>
          </p:nvPr>
        </p:nvSpPr>
        <p:spPr/>
        <p:txBody>
          <a:bodyPr/>
          <a:lstStyle/>
          <a:p>
            <a:r>
              <a:rPr lang="en-GB" dirty="0"/>
              <a:t>The LGPS is a Career average revalued earnings scheme, or CARE scheme, and it has been since 2014</a:t>
            </a:r>
          </a:p>
          <a:p>
            <a:r>
              <a:rPr lang="en-GB" dirty="0"/>
              <a:t>We will cover LGPS benefits built up before 2014 later in this session.</a:t>
            </a:r>
          </a:p>
          <a:p>
            <a:endParaRPr lang="en-GB" dirty="0"/>
          </a:p>
        </p:txBody>
      </p:sp>
      <p:sp>
        <p:nvSpPr>
          <p:cNvPr id="4" name="Slide Number Placeholder 3">
            <a:extLst>
              <a:ext uri="{FF2B5EF4-FFF2-40B4-BE49-F238E27FC236}">
                <a16:creationId xmlns:a16="http://schemas.microsoft.com/office/drawing/2014/main" id="{4224D436-8628-F517-924B-B070C2C07B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434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8DC51-9D22-93CC-4815-6BEB3FB78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10724-0BC4-B0B4-21CD-16932E816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6F0BF-3484-6827-DDDD-799AE20C2831}"/>
              </a:ext>
            </a:extLst>
          </p:cNvPr>
          <p:cNvSpPr>
            <a:spLocks noGrp="1"/>
          </p:cNvSpPr>
          <p:nvPr>
            <p:ph type="body" idx="1"/>
          </p:nvPr>
        </p:nvSpPr>
        <p:spPr/>
        <p:txBody>
          <a:bodyPr/>
          <a:lstStyle/>
          <a:p>
            <a:r>
              <a:rPr lang="en-GB" dirty="0"/>
              <a:t>1. Request an estimate from your LGPS pension fund. If you have paid for added years, or extra pension by paying additional regular contributions or additional pension contributions, these extra benefits will be included in the figures the pension fund gives you. </a:t>
            </a:r>
          </a:p>
          <a:p>
            <a:r>
              <a:rPr lang="en-GB" dirty="0"/>
              <a:t>Think about other sources of income and whether you can afford to retire. </a:t>
            </a:r>
          </a:p>
          <a:p>
            <a:r>
              <a:rPr lang="en-GB" dirty="0"/>
              <a:t>2. If you decide to retire, give your notice and ask about the retirement process</a:t>
            </a:r>
          </a:p>
          <a:p>
            <a:r>
              <a:rPr lang="en-GB" dirty="0"/>
              <a:t>3. Pension fund sends you pension claim forms – check them carefully and ask any questions before making a final decision.  </a:t>
            </a:r>
          </a:p>
          <a:p>
            <a:r>
              <a:rPr lang="en-GB" dirty="0"/>
              <a:t>If you have an AVC, you have more options about how to use it when you retire. There will be a separate form about your AVC, if you have one.</a:t>
            </a:r>
          </a:p>
          <a:p>
            <a:r>
              <a:rPr lang="en-GB" dirty="0"/>
              <a:t>4. Think carefully about your options – how to use your AVC, whether to swap pension for a one-off lump sum – as once you have made your decisions, you cannot change them. </a:t>
            </a:r>
          </a:p>
          <a:p>
            <a:r>
              <a:rPr lang="en-GB" dirty="0"/>
              <a:t>5. Your pension fund will arrange to pay your pension, any lump sum and AVCs as you have requested and let you know when to expect payment. They will also give you some basic information about how your pension will be taxed, which we will cover next</a:t>
            </a:r>
          </a:p>
        </p:txBody>
      </p:sp>
      <p:sp>
        <p:nvSpPr>
          <p:cNvPr id="4" name="Slide Number Placeholder 3">
            <a:extLst>
              <a:ext uri="{FF2B5EF4-FFF2-40B4-BE49-F238E27FC236}">
                <a16:creationId xmlns:a16="http://schemas.microsoft.com/office/drawing/2014/main" id="{AA537DF2-D7C6-A8B9-882A-A05B2BDD0D51}"/>
              </a:ext>
            </a:extLst>
          </p:cNvPr>
          <p:cNvSpPr>
            <a:spLocks noGrp="1"/>
          </p:cNvSpPr>
          <p:nvPr>
            <p:ph type="sldNum" sz="quarter" idx="5"/>
          </p:nvPr>
        </p:nvSpPr>
        <p:spPr/>
        <p:txBody>
          <a:bodyPr/>
          <a:lstStyle/>
          <a:p>
            <a:fld id="{31A0DC62-F792-419E-9599-454A67565114}" type="slidenum">
              <a:rPr lang="en-GB" smtClean="0"/>
              <a:t>40</a:t>
            </a:fld>
            <a:endParaRPr lang="en-GB"/>
          </a:p>
        </p:txBody>
      </p:sp>
    </p:spTree>
    <p:extLst>
      <p:ext uri="{BB962C8B-B14F-4D97-AF65-F5344CB8AC3E}">
        <p14:creationId xmlns:p14="http://schemas.microsoft.com/office/powerpoint/2010/main" val="3183196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C2CA-ED95-F854-BB3A-4D66794490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FACFE-360F-976D-24F5-06E0F7126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A64ED-5BF3-2B1D-DDD2-DBF77713CF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22CAE3-427D-4481-4EA7-06A6DB363DA5}"/>
              </a:ext>
            </a:extLst>
          </p:cNvPr>
          <p:cNvSpPr>
            <a:spLocks noGrp="1"/>
          </p:cNvSpPr>
          <p:nvPr>
            <p:ph type="sldNum" sz="quarter" idx="5"/>
          </p:nvPr>
        </p:nvSpPr>
        <p:spPr/>
        <p:txBody>
          <a:bodyPr/>
          <a:lstStyle/>
          <a:p>
            <a:fld id="{31A0DC62-F792-419E-9599-454A67565114}" type="slidenum">
              <a:rPr lang="en-GB" smtClean="0"/>
              <a:t>41</a:t>
            </a:fld>
            <a:endParaRPr lang="en-GB"/>
          </a:p>
        </p:txBody>
      </p:sp>
    </p:spTree>
    <p:extLst>
      <p:ext uri="{BB962C8B-B14F-4D97-AF65-F5344CB8AC3E}">
        <p14:creationId xmlns:p14="http://schemas.microsoft.com/office/powerpoint/2010/main" val="23259023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237D7-9D5A-052B-4AE9-B320CF479C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E13CF2-64E5-A33B-3437-E0F0D34DA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B2CD0-943C-93A8-D15E-6C26C9DF71D0}"/>
              </a:ext>
            </a:extLst>
          </p:cNvPr>
          <p:cNvSpPr>
            <a:spLocks noGrp="1"/>
          </p:cNvSpPr>
          <p:nvPr>
            <p:ph type="body" idx="1"/>
          </p:nvPr>
        </p:nvSpPr>
        <p:spPr/>
        <p:txBody>
          <a:bodyPr/>
          <a:lstStyle/>
          <a:p>
            <a:pPr eaLnBrk="1" hangingPunct="1">
              <a:spcBef>
                <a:spcPct val="0"/>
              </a:spcBef>
            </a:pPr>
            <a:r>
              <a:rPr lang="en-GB" altLang="en-US" sz="1200" dirty="0">
                <a:ea typeface="Geneva"/>
                <a:cs typeface="Geneva"/>
              </a:rPr>
              <a:t>Your pension payments are subject to income tax if your income exceeds your personal allowance, £12,570 (Tax year 2025/26)</a:t>
            </a:r>
          </a:p>
          <a:p>
            <a:endParaRPr lang="en-GB" dirty="0"/>
          </a:p>
        </p:txBody>
      </p:sp>
      <p:sp>
        <p:nvSpPr>
          <p:cNvPr id="4" name="Slide Number Placeholder 3">
            <a:extLst>
              <a:ext uri="{FF2B5EF4-FFF2-40B4-BE49-F238E27FC236}">
                <a16:creationId xmlns:a16="http://schemas.microsoft.com/office/drawing/2014/main" id="{BBA26C0E-52A5-4E4B-A87F-B4EE54A8D76F}"/>
              </a:ext>
            </a:extLst>
          </p:cNvPr>
          <p:cNvSpPr>
            <a:spLocks noGrp="1"/>
          </p:cNvSpPr>
          <p:nvPr>
            <p:ph type="sldNum" sz="quarter" idx="5"/>
          </p:nvPr>
        </p:nvSpPr>
        <p:spPr/>
        <p:txBody>
          <a:bodyPr/>
          <a:lstStyle/>
          <a:p>
            <a:fld id="{31A0DC62-F792-419E-9599-454A67565114}" type="slidenum">
              <a:rPr lang="en-GB" smtClean="0"/>
              <a:t>42</a:t>
            </a:fld>
            <a:endParaRPr lang="en-GB"/>
          </a:p>
        </p:txBody>
      </p:sp>
    </p:spTree>
    <p:extLst>
      <p:ext uri="{BB962C8B-B14F-4D97-AF65-F5344CB8AC3E}">
        <p14:creationId xmlns:p14="http://schemas.microsoft.com/office/powerpoint/2010/main" val="995710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FF3EA-BCA9-C5F8-7D5B-70BDC129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08ECB3-1D94-2928-8F9D-5E4C78425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ED13D-A128-7A56-EF25-BE52ED8639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However, please note your pension will automatically be taxed using a basic rate code until further instructions are received from the tax office, and any refund will be paid to you </a:t>
            </a:r>
            <a:r>
              <a:rPr lang="en-GB" altLang="en-US" b="1" dirty="0">
                <a:ea typeface="Geneva"/>
                <a:cs typeface="Geneva"/>
              </a:rPr>
              <a:t>at a later date </a:t>
            </a:r>
            <a:r>
              <a:rPr lang="en-GB" altLang="en-US" dirty="0">
                <a:ea typeface="Geneva"/>
                <a:cs typeface="Geneva"/>
              </a:rPr>
              <a:t>if applicable.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[Admin authority to include any instructions about P45s as appropriate]</a:t>
            </a:r>
          </a:p>
          <a:p>
            <a:endParaRPr lang="en-GB" dirty="0"/>
          </a:p>
        </p:txBody>
      </p:sp>
      <p:sp>
        <p:nvSpPr>
          <p:cNvPr id="4" name="Slide Number Placeholder 3">
            <a:extLst>
              <a:ext uri="{FF2B5EF4-FFF2-40B4-BE49-F238E27FC236}">
                <a16:creationId xmlns:a16="http://schemas.microsoft.com/office/drawing/2014/main" id="{64C3EFD0-5552-86C1-31D5-C3B35513D246}"/>
              </a:ext>
            </a:extLst>
          </p:cNvPr>
          <p:cNvSpPr>
            <a:spLocks noGrp="1"/>
          </p:cNvSpPr>
          <p:nvPr>
            <p:ph type="sldNum" sz="quarter" idx="5"/>
          </p:nvPr>
        </p:nvSpPr>
        <p:spPr/>
        <p:txBody>
          <a:bodyPr/>
          <a:lstStyle/>
          <a:p>
            <a:fld id="{31A0DC62-F792-419E-9599-454A67565114}" type="slidenum">
              <a:rPr lang="en-GB" smtClean="0"/>
              <a:t>43</a:t>
            </a:fld>
            <a:endParaRPr lang="en-GB"/>
          </a:p>
        </p:txBody>
      </p:sp>
    </p:spTree>
    <p:extLst>
      <p:ext uri="{BB962C8B-B14F-4D97-AF65-F5344CB8AC3E}">
        <p14:creationId xmlns:p14="http://schemas.microsoft.com/office/powerpoint/2010/main" val="485365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F51B0-F39D-DA46-41BB-B6FB47C5E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2FACE-00B9-D0BE-B16E-830D30C94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52FC4-B2BC-A590-7AE3-4AE676CFED59}"/>
              </a:ext>
            </a:extLst>
          </p:cNvPr>
          <p:cNvSpPr>
            <a:spLocks noGrp="1"/>
          </p:cNvSpPr>
          <p:nvPr>
            <p:ph type="body" idx="1"/>
          </p:nvPr>
        </p:nvSpPr>
        <p:spPr/>
        <p:txBody>
          <a:bodyPr/>
          <a:lstStyle/>
          <a:p>
            <a:r>
              <a:rPr lang="en-GB" altLang="en-US" dirty="0">
                <a:ea typeface="Geneva"/>
                <a:cs typeface="Geneva"/>
              </a:rPr>
              <a:t>Once your LGPS pension is being paid to you, it will increase yearly in line with the Consumer Prices Index. The increase in April 2025 was 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CPI is a measure of inflation. The increase is based on the year up to the previous 30</a:t>
            </a:r>
            <a:r>
              <a:rPr lang="en-GB" altLang="en-US" baseline="30000" dirty="0">
                <a:ea typeface="Geneva"/>
                <a:cs typeface="Geneva"/>
              </a:rPr>
              <a:t>th</a:t>
            </a:r>
            <a:r>
              <a:rPr lang="en-GB" altLang="en-US" dirty="0">
                <a:ea typeface="Geneva"/>
                <a:cs typeface="Geneva"/>
              </a:rPr>
              <a:t> September and applies from the first Monday after 5 April</a:t>
            </a:r>
          </a:p>
          <a:p>
            <a:r>
              <a:rPr lang="en-GB" altLang="en-US" dirty="0">
                <a:ea typeface="Geneva"/>
                <a:cs typeface="Geneva"/>
              </a:rPr>
              <a:t>if you retire mid year, you will only get part of the increase for that year</a:t>
            </a:r>
          </a:p>
          <a:p>
            <a:endParaRPr lang="en-GB" altLang="en-US" dirty="0">
              <a:ea typeface="Geneva"/>
              <a:cs typeface="Geneva"/>
            </a:endParaRPr>
          </a:p>
          <a:p>
            <a:endParaRPr lang="en-GB" dirty="0"/>
          </a:p>
        </p:txBody>
      </p:sp>
      <p:sp>
        <p:nvSpPr>
          <p:cNvPr id="4" name="Slide Number Placeholder 3">
            <a:extLst>
              <a:ext uri="{FF2B5EF4-FFF2-40B4-BE49-F238E27FC236}">
                <a16:creationId xmlns:a16="http://schemas.microsoft.com/office/drawing/2014/main" id="{7CEC8757-120B-FFDB-2C4A-C531F894968F}"/>
              </a:ext>
            </a:extLst>
          </p:cNvPr>
          <p:cNvSpPr>
            <a:spLocks noGrp="1"/>
          </p:cNvSpPr>
          <p:nvPr>
            <p:ph type="sldNum" sz="quarter" idx="5"/>
          </p:nvPr>
        </p:nvSpPr>
        <p:spPr/>
        <p:txBody>
          <a:bodyPr/>
          <a:lstStyle/>
          <a:p>
            <a:fld id="{31A0DC62-F792-419E-9599-454A67565114}" type="slidenum">
              <a:rPr lang="en-GB" smtClean="0"/>
              <a:t>44</a:t>
            </a:fld>
            <a:endParaRPr lang="en-GB"/>
          </a:p>
        </p:txBody>
      </p:sp>
    </p:spTree>
    <p:extLst>
      <p:ext uri="{BB962C8B-B14F-4D97-AF65-F5344CB8AC3E}">
        <p14:creationId xmlns:p14="http://schemas.microsoft.com/office/powerpoint/2010/main" val="12140568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379F-A03C-679E-4DFC-B0F29D134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12423A-EF78-399A-D496-D4879F9BD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2E0D5-F81D-7726-CDC2-76D6921C63C5}"/>
              </a:ext>
            </a:extLst>
          </p:cNvPr>
          <p:cNvSpPr>
            <a:spLocks noGrp="1"/>
          </p:cNvSpPr>
          <p:nvPr>
            <p:ph type="body" idx="1"/>
          </p:nvPr>
        </p:nvSpPr>
        <p:spPr/>
        <p:txBody>
          <a:bodyPr/>
          <a:lstStyle/>
          <a:p>
            <a:r>
              <a:rPr lang="en-GB" dirty="0"/>
              <a:t>Please contact the RBKC Pensions Team if your address/bank changes / you change your marital status / you wish to have your pension paid to an overseas bank account.]</a:t>
            </a:r>
          </a:p>
        </p:txBody>
      </p:sp>
      <p:sp>
        <p:nvSpPr>
          <p:cNvPr id="4" name="Slide Number Placeholder 3">
            <a:extLst>
              <a:ext uri="{FF2B5EF4-FFF2-40B4-BE49-F238E27FC236}">
                <a16:creationId xmlns:a16="http://schemas.microsoft.com/office/drawing/2014/main" id="{EC9C81B0-BEB2-083F-20F3-EEBC1211D5BD}"/>
              </a:ext>
            </a:extLst>
          </p:cNvPr>
          <p:cNvSpPr>
            <a:spLocks noGrp="1"/>
          </p:cNvSpPr>
          <p:nvPr>
            <p:ph type="sldNum" sz="quarter" idx="5"/>
          </p:nvPr>
        </p:nvSpPr>
        <p:spPr/>
        <p:txBody>
          <a:bodyPr/>
          <a:lstStyle/>
          <a:p>
            <a:fld id="{31A0DC62-F792-419E-9599-454A67565114}" type="slidenum">
              <a:rPr lang="en-GB" smtClean="0"/>
              <a:t>45</a:t>
            </a:fld>
            <a:endParaRPr lang="en-GB"/>
          </a:p>
        </p:txBody>
      </p:sp>
    </p:spTree>
    <p:extLst>
      <p:ext uri="{BB962C8B-B14F-4D97-AF65-F5344CB8AC3E}">
        <p14:creationId xmlns:p14="http://schemas.microsoft.com/office/powerpoint/2010/main" val="7219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263F-5B17-8BCE-DFCA-E56354E87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53BE3-9556-C5E6-D820-98DDF5194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2AD1DA-FEE3-3B06-94C0-D56E6747AED2}"/>
              </a:ext>
            </a:extLst>
          </p:cNvPr>
          <p:cNvSpPr>
            <a:spLocks noGrp="1"/>
          </p:cNvSpPr>
          <p:nvPr>
            <p:ph type="body" idx="1"/>
          </p:nvPr>
        </p:nvSpPr>
        <p:spPr/>
        <p:txBody>
          <a:bodyPr/>
          <a:lstStyle/>
          <a:p>
            <a:r>
              <a:rPr lang="en-GB" dirty="0"/>
              <a:t>Broadly, your pension has a ten-year guarantee</a:t>
            </a:r>
          </a:p>
          <a:p>
            <a:r>
              <a:rPr lang="en-GB" dirty="0"/>
              <a:t>If you die less than 10 years after taking your pension, the balance of 10 years’ payments will be paid as a death grant</a:t>
            </a:r>
          </a:p>
          <a:p>
            <a:r>
              <a:rPr lang="en-GB" dirty="0"/>
              <a:t>There is an adjustment to the amount paid if you have exchanged pension for lump sum</a:t>
            </a:r>
          </a:p>
          <a:p>
            <a:r>
              <a:rPr lang="en-GB" dirty="0"/>
              <a:t>A different amount may be paid if you re-join the LGPS after taking your pension</a:t>
            </a:r>
          </a:p>
          <a:p>
            <a:r>
              <a:rPr lang="en-GB" dirty="0"/>
              <a:t>No death grant is paid if you die after age 75, but the Government has consulted on removing that upper age limit, so that the 10-year guarantee protects all members in the same way, not just those who retired before age 65.</a:t>
            </a:r>
          </a:p>
          <a:p>
            <a:r>
              <a:rPr lang="en-GB" dirty="0"/>
              <a:t>Pension fund decides who to pay the one-off death grant to - expression of wish form to let them know your wishes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ea typeface="Geneva"/>
                <a:cs typeface="Geneva"/>
              </a:rPr>
              <a:t>A survivor’s pension is payable for life. A survivor can be a husband/wife/civil partner or a cohabiting partner. </a:t>
            </a:r>
          </a:p>
          <a:p>
            <a:pPr eaLnBrk="1" hangingPunct="1">
              <a:spcBef>
                <a:spcPct val="0"/>
              </a:spcBef>
            </a:pPr>
            <a:r>
              <a:rPr lang="en-GB" altLang="en-US" b="0" dirty="0">
                <a:ea typeface="Geneva"/>
                <a:cs typeface="Geneva"/>
              </a:rPr>
              <a:t>A child’s pension for children under 18, or under age 23 and in full time education</a:t>
            </a:r>
          </a:p>
          <a:p>
            <a:pPr eaLnBrk="1" hangingPunct="1">
              <a:spcBef>
                <a:spcPct val="0"/>
              </a:spcBef>
            </a:pPr>
            <a:r>
              <a:rPr lang="en-GB" altLang="en-US" b="0" dirty="0">
                <a:ea typeface="Geneva"/>
                <a:cs typeface="Geneva"/>
              </a:rPr>
              <a:t>If you have a child who is permanently disabled (physically or mentally) and is fully dependent on you, then the fund can pay a pension at any age for the rest of their life.</a:t>
            </a:r>
          </a:p>
          <a:p>
            <a:pPr eaLnBrk="1" hangingPunct="1">
              <a:spcBef>
                <a:spcPct val="0"/>
              </a:spcBef>
            </a:pPr>
            <a:endParaRPr lang="en-GB" altLang="en-US" i="1" dirty="0">
              <a:ea typeface="Geneva"/>
              <a:cs typeface="Geneva"/>
            </a:endParaRPr>
          </a:p>
          <a:p>
            <a:pPr eaLnBrk="1" hangingPunct="1">
              <a:spcBef>
                <a:spcPct val="0"/>
              </a:spcBef>
            </a:pPr>
            <a:r>
              <a:rPr lang="en-GB" altLang="en-US" b="1" i="0" dirty="0">
                <a:ea typeface="Geneva"/>
                <a:cs typeface="Geneva"/>
              </a:rPr>
              <a:t>Background info: </a:t>
            </a:r>
            <a:endParaRPr lang="en-GB" altLang="en-US" b="1" i="1" dirty="0">
              <a:ea typeface="Geneva"/>
              <a:cs typeface="Geneva"/>
            </a:endParaRPr>
          </a:p>
          <a:p>
            <a:pPr marL="171450" indent="-171450" eaLnBrk="1" hangingPunct="1">
              <a:spcBef>
                <a:spcPct val="0"/>
              </a:spcBef>
              <a:buFont typeface="Arial" panose="020B0604020202020204" pitchFamily="34" charset="0"/>
              <a:buChar char="•"/>
            </a:pPr>
            <a:r>
              <a:rPr lang="en-GB" altLang="en-US" b="0" i="0" dirty="0">
                <a:ea typeface="Geneva"/>
                <a:cs typeface="Geneva"/>
              </a:rPr>
              <a:t>T</a:t>
            </a:r>
            <a:r>
              <a:rPr lang="en-GB" altLang="en-US" i="0" dirty="0">
                <a:ea typeface="Geneva"/>
                <a:cs typeface="Geneva"/>
              </a:rPr>
              <a:t>en times the level of your annual pension in respect of your membership of the scheme after 31 March 2014 (before giving up any pension for a tax-free cash lump-sum)</a:t>
            </a:r>
          </a:p>
          <a:p>
            <a:pPr marL="171450" indent="-171450" eaLnBrk="1" hangingPunct="1">
              <a:spcBef>
                <a:spcPct val="0"/>
              </a:spcBef>
              <a:buFont typeface="Arial" panose="020B0604020202020204" pitchFamily="34" charset="0"/>
              <a:buChar char="•"/>
            </a:pPr>
            <a:r>
              <a:rPr lang="en-GB" altLang="en-US" i="0" dirty="0">
                <a:ea typeface="Geneva"/>
                <a:cs typeface="Geneva"/>
              </a:rPr>
              <a:t>less any pension already paid to you in respect of your post-31 March 2014 membership and the amount of any tax-free cash lump sum you chose to take by giving up some of the pension you built up after 31 March 2014 when you retired.</a:t>
            </a:r>
          </a:p>
          <a:p>
            <a:pPr marL="171450" indent="-171450" eaLnBrk="1" hangingPunct="1">
              <a:spcBef>
                <a:spcPct val="0"/>
              </a:spcBef>
              <a:buFont typeface="Arial" panose="020B0604020202020204" pitchFamily="34" charset="0"/>
              <a:buChar char="•"/>
            </a:pPr>
            <a:r>
              <a:rPr lang="en-GB" altLang="en-US" i="0" dirty="0">
                <a:ea typeface="Geneva"/>
                <a:cs typeface="Geneva"/>
              </a:rPr>
              <a:t>Ten times the level of your annual pension in respect of your membership of the scheme before 1 April 2014 (after giving up any pension for a tax-free cash lump sum)</a:t>
            </a:r>
          </a:p>
          <a:p>
            <a:pPr marL="171450" indent="-171450" eaLnBrk="1" hangingPunct="1">
              <a:spcBef>
                <a:spcPct val="0"/>
              </a:spcBef>
              <a:buFont typeface="Arial" panose="020B0604020202020204" pitchFamily="34" charset="0"/>
              <a:buChar char="•"/>
            </a:pPr>
            <a:r>
              <a:rPr lang="en-GB" altLang="en-US" i="0" dirty="0">
                <a:ea typeface="Geneva"/>
                <a:cs typeface="Geneva"/>
              </a:rPr>
              <a:t>less any pension already paid to you in respect of your pre-1 April 2014 membership.</a:t>
            </a:r>
          </a:p>
          <a:p>
            <a:pPr marL="0" indent="0" eaLnBrk="1" hangingPunct="1">
              <a:spcBef>
                <a:spcPct val="0"/>
              </a:spcBef>
              <a:buFont typeface="Arial" panose="020B0604020202020204" pitchFamily="34" charset="0"/>
              <a:buNone/>
            </a:pPr>
            <a:endParaRPr lang="en-GB" altLang="en-US" i="0" dirty="0">
              <a:ea typeface="Geneva"/>
              <a:cs typeface="Geneva"/>
            </a:endParaRPr>
          </a:p>
          <a:p>
            <a:pPr eaLnBrk="1" hangingPunct="1">
              <a:spcBef>
                <a:spcPct val="0"/>
              </a:spcBef>
            </a:pPr>
            <a:r>
              <a:rPr lang="en-GB" altLang="en-US" i="0" dirty="0">
                <a:ea typeface="Geneva"/>
                <a:cs typeface="Geneva"/>
              </a:rPr>
              <a:t>However, if you are drawing a pension and are also an active member of the pension scheme and die in service, a death-in-service lump-sum death grant of:</a:t>
            </a:r>
          </a:p>
          <a:p>
            <a:pPr marL="171450" indent="-171450" eaLnBrk="1" hangingPunct="1">
              <a:spcBef>
                <a:spcPct val="0"/>
              </a:spcBef>
              <a:buFont typeface="Arial" panose="020B0604020202020204" pitchFamily="34" charset="0"/>
              <a:buChar char="•"/>
            </a:pPr>
            <a:r>
              <a:rPr lang="en-GB" altLang="en-US" i="0" dirty="0">
                <a:ea typeface="Geneva"/>
                <a:cs typeface="Geneva"/>
              </a:rPr>
              <a:t>The amount as calculated above, or, if higher,</a:t>
            </a:r>
          </a:p>
          <a:p>
            <a:pPr marL="171450" indent="-171450" eaLnBrk="1" hangingPunct="1">
              <a:spcBef>
                <a:spcPct val="0"/>
              </a:spcBef>
              <a:buFont typeface="Arial" panose="020B0604020202020204" pitchFamily="34" charset="0"/>
              <a:buChar char="•"/>
            </a:pPr>
            <a:r>
              <a:rPr lang="en-GB" altLang="en-US" i="0" dirty="0">
                <a:ea typeface="Geneva"/>
                <a:cs typeface="Geneva"/>
              </a:rPr>
              <a:t>Three times your assumed pensionable pay</a:t>
            </a:r>
          </a:p>
          <a:p>
            <a:pPr marL="0" indent="0" eaLnBrk="1" hangingPunct="1">
              <a:spcBef>
                <a:spcPct val="0"/>
              </a:spcBef>
              <a:buFont typeface="Arial" panose="020B0604020202020204" pitchFamily="34" charset="0"/>
              <a:buNone/>
            </a:pPr>
            <a:r>
              <a:rPr lang="en-GB" altLang="en-US" i="0" dirty="0">
                <a:ea typeface="Geneva"/>
                <a:cs typeface="Geneva"/>
              </a:rPr>
              <a:t>will be paid</a:t>
            </a:r>
          </a:p>
          <a:p>
            <a:pPr eaLnBrk="1" hangingPunct="1">
              <a:spcBef>
                <a:spcPct val="0"/>
              </a:spcBef>
            </a:pPr>
            <a:endParaRPr lang="en-GB" altLang="en-US" i="0" dirty="0">
              <a:ea typeface="Geneva"/>
              <a:cs typeface="Geneva"/>
            </a:endParaRPr>
          </a:p>
          <a:p>
            <a:pPr eaLnBrk="1" hangingPunct="1">
              <a:spcBef>
                <a:spcPct val="0"/>
              </a:spcBef>
            </a:pPr>
            <a:endParaRPr lang="en-GB" altLang="en-US" i="0"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CDBCEDE-3A9C-74BD-9216-43D2F054805D}"/>
              </a:ext>
            </a:extLst>
          </p:cNvPr>
          <p:cNvSpPr>
            <a:spLocks noGrp="1"/>
          </p:cNvSpPr>
          <p:nvPr>
            <p:ph type="sldNum" sz="quarter" idx="5"/>
          </p:nvPr>
        </p:nvSpPr>
        <p:spPr/>
        <p:txBody>
          <a:bodyPr/>
          <a:lstStyle/>
          <a:p>
            <a:fld id="{31A0DC62-F792-419E-9599-454A67565114}" type="slidenum">
              <a:rPr lang="en-GB" smtClean="0"/>
              <a:t>46</a:t>
            </a:fld>
            <a:endParaRPr lang="en-GB"/>
          </a:p>
        </p:txBody>
      </p:sp>
    </p:spTree>
    <p:extLst>
      <p:ext uri="{BB962C8B-B14F-4D97-AF65-F5344CB8AC3E}">
        <p14:creationId xmlns:p14="http://schemas.microsoft.com/office/powerpoint/2010/main" val="1170571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A5266-4045-CDF0-6955-19DB520BA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02749-5354-7A10-5DE8-50C5F27EF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9BAD9-4BFA-0DC4-A901-9560241120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Geneva"/>
                <a:cs typeface="Geneva"/>
              </a:rPr>
              <a:t>We cannot give advice but there are several websites where you can find useful information</a:t>
            </a:r>
          </a:p>
          <a:p>
            <a:endParaRPr lang="en-GB" dirty="0"/>
          </a:p>
        </p:txBody>
      </p:sp>
      <p:sp>
        <p:nvSpPr>
          <p:cNvPr id="4" name="Slide Number Placeholder 3">
            <a:extLst>
              <a:ext uri="{FF2B5EF4-FFF2-40B4-BE49-F238E27FC236}">
                <a16:creationId xmlns:a16="http://schemas.microsoft.com/office/drawing/2014/main" id="{DB0BB3D3-F080-CD5F-5136-F58DC47C66CD}"/>
              </a:ext>
            </a:extLst>
          </p:cNvPr>
          <p:cNvSpPr>
            <a:spLocks noGrp="1"/>
          </p:cNvSpPr>
          <p:nvPr>
            <p:ph type="sldNum" sz="quarter" idx="5"/>
          </p:nvPr>
        </p:nvSpPr>
        <p:spPr/>
        <p:txBody>
          <a:bodyPr/>
          <a:lstStyle/>
          <a:p>
            <a:fld id="{31A0DC62-F792-419E-9599-454A67565114}" type="slidenum">
              <a:rPr lang="en-GB" smtClean="0"/>
              <a:t>47</a:t>
            </a:fld>
            <a:endParaRPr lang="en-GB"/>
          </a:p>
        </p:txBody>
      </p:sp>
    </p:spTree>
    <p:extLst>
      <p:ext uri="{BB962C8B-B14F-4D97-AF65-F5344CB8AC3E}">
        <p14:creationId xmlns:p14="http://schemas.microsoft.com/office/powerpoint/2010/main" val="1030378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DEB2-536E-511E-0236-ECB12BD8E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DB4F7-F50D-5C47-F761-5CEDFABAFE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318ED-35C7-7B60-6B50-64FF25D5DC6D}"/>
              </a:ext>
            </a:extLst>
          </p:cNvPr>
          <p:cNvSpPr>
            <a:spLocks noGrp="1"/>
          </p:cNvSpPr>
          <p:nvPr>
            <p:ph type="body" idx="1"/>
          </p:nvPr>
        </p:nvSpPr>
        <p:spPr/>
        <p:txBody>
          <a:bodyPr/>
          <a:lstStyle/>
          <a:p>
            <a:pPr eaLnBrk="1" hangingPunct="1">
              <a:defRPr/>
            </a:pPr>
            <a:r>
              <a:rPr lang="en-GB" dirty="0">
                <a:latin typeface="Arial" charset="0"/>
                <a:ea typeface="MS PGothic" charset="0"/>
                <a:cs typeface="MS PGothic" charset="0"/>
              </a:rPr>
              <a:t>So, what to do next - Most importantly… start planning</a:t>
            </a:r>
          </a:p>
          <a:p>
            <a:pPr eaLnBrk="1" hangingPunct="1">
              <a:defRPr/>
            </a:pPr>
            <a:r>
              <a:rPr lang="en-GB" dirty="0">
                <a:latin typeface="Arial" charset="0"/>
                <a:ea typeface="MS PGothic" charset="0"/>
                <a:cs typeface="MS PGothic" charset="0"/>
              </a:rPr>
              <a:t>Find out what income you will have when you retire by:</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Engaging with your LGPS benefits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any other pensions you have, including the State pension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Savings &amp; investments</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Think about what you will spend your money on</a:t>
            </a:r>
          </a:p>
          <a:p>
            <a:pPr marL="171450" indent="-171450" eaLnBrk="1" hangingPunct="1">
              <a:buFont typeface="Arial" panose="020B0604020202020204" pitchFamily="34" charset="0"/>
              <a:buChar char="•"/>
              <a:defRPr/>
            </a:pPr>
            <a:r>
              <a:rPr lang="en-GB" dirty="0">
                <a:latin typeface="Arial" charset="0"/>
                <a:ea typeface="MS PGothic" charset="0"/>
                <a:cs typeface="MS PGothic" charset="0"/>
              </a:rPr>
              <a:t>And use the information and links you have learned today to get as much information as possible so you can be fully informed to make your decisions </a:t>
            </a:r>
          </a:p>
          <a:p>
            <a:pPr eaLnBrk="1" hangingPunct="1">
              <a:defRPr/>
            </a:pPr>
            <a:r>
              <a:rPr lang="en-GB" dirty="0">
                <a:latin typeface="Arial" charset="0"/>
                <a:ea typeface="MS PGothic" charset="0"/>
                <a:cs typeface="MS PGothic" charset="0"/>
              </a:rPr>
              <a:t>	</a:t>
            </a:r>
          </a:p>
          <a:p>
            <a:endParaRPr lang="en-GB" dirty="0"/>
          </a:p>
        </p:txBody>
      </p:sp>
      <p:sp>
        <p:nvSpPr>
          <p:cNvPr id="4" name="Slide Number Placeholder 3">
            <a:extLst>
              <a:ext uri="{FF2B5EF4-FFF2-40B4-BE49-F238E27FC236}">
                <a16:creationId xmlns:a16="http://schemas.microsoft.com/office/drawing/2014/main" id="{7B544059-B374-8635-1D31-F9C459D5D06E}"/>
              </a:ext>
            </a:extLst>
          </p:cNvPr>
          <p:cNvSpPr>
            <a:spLocks noGrp="1"/>
          </p:cNvSpPr>
          <p:nvPr>
            <p:ph type="sldNum" sz="quarter" idx="5"/>
          </p:nvPr>
        </p:nvSpPr>
        <p:spPr/>
        <p:txBody>
          <a:bodyPr/>
          <a:lstStyle/>
          <a:p>
            <a:fld id="{31A0DC62-F792-419E-9599-454A67565114}" type="slidenum">
              <a:rPr lang="en-GB" smtClean="0"/>
              <a:t>48</a:t>
            </a:fld>
            <a:endParaRPr lang="en-GB"/>
          </a:p>
        </p:txBody>
      </p:sp>
    </p:spTree>
    <p:extLst>
      <p:ext uri="{BB962C8B-B14F-4D97-AF65-F5344CB8AC3E}">
        <p14:creationId xmlns:p14="http://schemas.microsoft.com/office/powerpoint/2010/main" val="3206891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F436B-451D-8077-1C27-AD1F7DDE1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C9D9D-2395-1E4E-536D-1098D9351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EE44C-9395-15B9-1B2C-E04CEFAB8A22}"/>
              </a:ext>
            </a:extLst>
          </p:cNvPr>
          <p:cNvSpPr>
            <a:spLocks noGrp="1"/>
          </p:cNvSpPr>
          <p:nvPr>
            <p:ph type="body" idx="1"/>
          </p:nvPr>
        </p:nvSpPr>
        <p:spPr/>
        <p:txBody>
          <a:bodyPr/>
          <a:lstStyle/>
          <a:p>
            <a:pPr eaLnBrk="1" hangingPunct="1">
              <a:spcBef>
                <a:spcPct val="0"/>
              </a:spcBef>
            </a:pPr>
            <a:endParaRPr lang="en-GB" altLang="en-US" dirty="0">
              <a:ea typeface="Geneva"/>
              <a:cs typeface="Geneva"/>
            </a:endParaRPr>
          </a:p>
          <a:p>
            <a:endParaRPr lang="en-GB" dirty="0"/>
          </a:p>
        </p:txBody>
      </p:sp>
      <p:sp>
        <p:nvSpPr>
          <p:cNvPr id="4" name="Slide Number Placeholder 3">
            <a:extLst>
              <a:ext uri="{FF2B5EF4-FFF2-40B4-BE49-F238E27FC236}">
                <a16:creationId xmlns:a16="http://schemas.microsoft.com/office/drawing/2014/main" id="{43DC205E-0AAB-2AC5-6C0E-0DFA4D31A0E8}"/>
              </a:ext>
            </a:extLst>
          </p:cNvPr>
          <p:cNvSpPr>
            <a:spLocks noGrp="1"/>
          </p:cNvSpPr>
          <p:nvPr>
            <p:ph type="sldNum" sz="quarter" idx="5"/>
          </p:nvPr>
        </p:nvSpPr>
        <p:spPr/>
        <p:txBody>
          <a:bodyPr/>
          <a:lstStyle/>
          <a:p>
            <a:fld id="{31A0DC62-F792-419E-9599-454A67565114}" type="slidenum">
              <a:rPr lang="en-GB" smtClean="0"/>
              <a:t>49</a:t>
            </a:fld>
            <a:endParaRPr lang="en-GB"/>
          </a:p>
        </p:txBody>
      </p:sp>
    </p:spTree>
    <p:extLst>
      <p:ext uri="{BB962C8B-B14F-4D97-AF65-F5344CB8AC3E}">
        <p14:creationId xmlns:p14="http://schemas.microsoft.com/office/powerpoint/2010/main" val="331206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87670-A350-2542-78AA-BE9BA3878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DA7C0-A84A-8C6F-8A09-0706C6302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9A108-3B91-01A7-A47E-72A3A9BFB36B}"/>
              </a:ext>
            </a:extLst>
          </p:cNvPr>
          <p:cNvSpPr>
            <a:spLocks noGrp="1"/>
          </p:cNvSpPr>
          <p:nvPr>
            <p:ph type="body" idx="1"/>
          </p:nvPr>
        </p:nvSpPr>
        <p:spPr/>
        <p:txBody>
          <a:bodyPr/>
          <a:lstStyle/>
          <a:p>
            <a:r>
              <a:rPr lang="en-GB" dirty="0"/>
              <a:t>Accrual rate 1/49. You build up a pension of 1/49th of your pensionable pay every Scheme year</a:t>
            </a:r>
          </a:p>
          <a:p>
            <a:r>
              <a:rPr lang="en-GB" dirty="0"/>
              <a:t>Or 1/98th of your pay if you are in the 50/50 section</a:t>
            </a:r>
          </a:p>
          <a:p>
            <a:r>
              <a:rPr lang="en-GB" dirty="0"/>
              <a:t>Normal pension age: the age when you can take your pension without it being adjusted for early or late payment. </a:t>
            </a:r>
          </a:p>
          <a:p>
            <a:r>
              <a:rPr lang="en-GB" dirty="0"/>
              <a:t>You can take it before or after, and we will cover later how that affects how much you will get.</a:t>
            </a:r>
          </a:p>
        </p:txBody>
      </p:sp>
      <p:sp>
        <p:nvSpPr>
          <p:cNvPr id="4" name="Slide Number Placeholder 3">
            <a:extLst>
              <a:ext uri="{FF2B5EF4-FFF2-40B4-BE49-F238E27FC236}">
                <a16:creationId xmlns:a16="http://schemas.microsoft.com/office/drawing/2014/main" id="{CA59A9FD-863E-D1F8-E672-22107F29A1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3324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A0DC62-F792-419E-9599-454A67565114}" type="slidenum">
              <a:rPr lang="en-GB" smtClean="0"/>
              <a:t>50</a:t>
            </a:fld>
            <a:endParaRPr lang="en-GB"/>
          </a:p>
        </p:txBody>
      </p:sp>
    </p:spTree>
    <p:extLst>
      <p:ext uri="{BB962C8B-B14F-4D97-AF65-F5344CB8AC3E}">
        <p14:creationId xmlns:p14="http://schemas.microsoft.com/office/powerpoint/2010/main" val="91623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0F40F-F18A-7592-D911-30A06E49B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92D1-123F-7A10-6197-6BA2B2EFE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392669-E5FD-AD4E-F5E3-C0ABADE2E6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183AC8-714D-8945-813A-AA3566662E6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0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639F-FFC5-1CE8-8978-E3F9D9B088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AFED7-8146-0AC7-98B2-9910D429C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78D62-0BED-7824-FAC2-FE81B74D504D}"/>
              </a:ext>
            </a:extLst>
          </p:cNvPr>
          <p:cNvSpPr>
            <a:spLocks noGrp="1"/>
          </p:cNvSpPr>
          <p:nvPr>
            <p:ph type="body" idx="1"/>
          </p:nvPr>
        </p:nvSpPr>
        <p:spPr/>
        <p:txBody>
          <a:bodyPr/>
          <a:lstStyle/>
          <a:p>
            <a:r>
              <a:rPr lang="en-GB" dirty="0"/>
              <a:t>Generally low increases until 2022: between 0.5% and 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with a negative change at the end of the 2015/16 year:  -0.1% in April 2016</a:t>
            </a:r>
          </a:p>
          <a:p>
            <a:r>
              <a:rPr lang="en-GB" dirty="0"/>
              <a:t>Much higher in April 2023 and 2024 when inflation soared: 10.1% and 6.7%</a:t>
            </a:r>
          </a:p>
          <a:p>
            <a:r>
              <a:rPr lang="en-GB" dirty="0"/>
              <a:t>Back down to 1.7% in April 2025</a:t>
            </a:r>
          </a:p>
          <a:p>
            <a:endParaRPr lang="en-GB" dirty="0"/>
          </a:p>
        </p:txBody>
      </p:sp>
      <p:sp>
        <p:nvSpPr>
          <p:cNvPr id="4" name="Slide Number Placeholder 3">
            <a:extLst>
              <a:ext uri="{FF2B5EF4-FFF2-40B4-BE49-F238E27FC236}">
                <a16:creationId xmlns:a16="http://schemas.microsoft.com/office/drawing/2014/main" id="{FC59DB5E-9994-2E49-6D79-EDB51989326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987C-6637-D574-C12C-1C3C7EBC7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EB630-C137-6812-E7C0-C600378B7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F1765-63D9-3F5F-B30B-F32E82C2A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D79F84B-9EAB-4402-D218-DB7152EC376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63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B5FF-6A6F-6027-4020-61BF9FE44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258AB-BD00-BABC-A959-3211BA716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B7183-854C-413E-0EA4-A67CA3AF068A}"/>
              </a:ext>
            </a:extLst>
          </p:cNvPr>
          <p:cNvSpPr>
            <a:spLocks noGrp="1"/>
          </p:cNvSpPr>
          <p:nvPr>
            <p:ph type="body" idx="1"/>
          </p:nvPr>
        </p:nvSpPr>
        <p:spPr/>
        <p:txBody>
          <a:bodyPr/>
          <a:lstStyle/>
          <a:p>
            <a:r>
              <a:rPr lang="en-GB" dirty="0"/>
              <a:t>This example is based on 11 years in the career average scheme working full time</a:t>
            </a:r>
          </a:p>
          <a:p>
            <a:r>
              <a:rPr lang="en-GB" dirty="0"/>
              <a:t>Your pay will be different</a:t>
            </a:r>
          </a:p>
          <a:p>
            <a:r>
              <a:rPr lang="en-GB" dirty="0"/>
              <a:t>If you are part time, or in the Scheme for less than 10 years, the figures may be lower.</a:t>
            </a:r>
          </a:p>
        </p:txBody>
      </p:sp>
      <p:sp>
        <p:nvSpPr>
          <p:cNvPr id="4" name="Slide Number Placeholder 3">
            <a:extLst>
              <a:ext uri="{FF2B5EF4-FFF2-40B4-BE49-F238E27FC236}">
                <a16:creationId xmlns:a16="http://schemas.microsoft.com/office/drawing/2014/main" id="{ACCBBA6D-9561-88DA-5786-AD0F097123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A0DC62-F792-419E-9599-454A675651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55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3776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456572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11402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9896-6EBC-9E4F-9E5F-C080AD9C6B27}"/>
              </a:ext>
            </a:extLst>
          </p:cNvPr>
          <p:cNvSpPr>
            <a:spLocks noGrp="1"/>
          </p:cNvSpPr>
          <p:nvPr>
            <p:ph type="title"/>
          </p:nvPr>
        </p:nvSpPr>
        <p:spPr>
          <a:xfrm>
            <a:off x="428119" y="584295"/>
            <a:ext cx="8280400" cy="896824"/>
          </a:xfrm>
        </p:spPr>
        <p:txBody>
          <a:bodyPr lIns="0" tIns="0" rIns="0" bIns="0" anchor="t">
            <a:noAutofit/>
          </a:bodyPr>
          <a:lstStyle>
            <a:lvl1pPr>
              <a:lnSpc>
                <a:spcPts val="3300"/>
              </a:lnSpc>
              <a:defRPr cap="all" baseline="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816F85-89C5-C647-A5EB-1BFC5B18A739}"/>
              </a:ext>
            </a:extLst>
          </p:cNvPr>
          <p:cNvSpPr>
            <a:spLocks noGrp="1"/>
          </p:cNvSpPr>
          <p:nvPr>
            <p:ph idx="1"/>
          </p:nvPr>
        </p:nvSpPr>
        <p:spPr>
          <a:xfrm>
            <a:off x="43180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35B1ECAD-9838-3948-8FC1-78561173482F}"/>
              </a:ext>
            </a:extLst>
          </p:cNvPr>
          <p:cNvSpPr>
            <a:spLocks noGrp="1"/>
          </p:cNvSpPr>
          <p:nvPr>
            <p:ph type="sldNum" sz="quarter" idx="12"/>
          </p:nvPr>
        </p:nvSpPr>
        <p:spPr>
          <a:xfrm>
            <a:off x="7863840" y="246489"/>
            <a:ext cx="848360" cy="228921"/>
          </a:xfrm>
        </p:spPr>
        <p:txBody>
          <a:bodyPr lIns="0" tIns="0" rIns="0" bIns="0" anchor="b"/>
          <a:lstStyle>
            <a:lvl1pPr algn="r">
              <a:defRPr>
                <a:solidFill>
                  <a:schemeClr val="tx2"/>
                </a:solidFill>
              </a:defRPr>
            </a:lvl1pPr>
          </a:lstStyle>
          <a:p>
            <a:fld id="{5266CB8C-80E5-504C-B9DC-BFDA890D0F1E}" type="slidenum">
              <a:rPr lang="en-US" smtClean="0"/>
              <a:pPr/>
              <a:t>‹#›</a:t>
            </a:fld>
            <a:endParaRPr lang="en-US"/>
          </a:p>
        </p:txBody>
      </p:sp>
      <p:cxnSp>
        <p:nvCxnSpPr>
          <p:cNvPr id="10" name="Straight Connector 9">
            <a:extLst>
              <a:ext uri="{FF2B5EF4-FFF2-40B4-BE49-F238E27FC236}">
                <a16:creationId xmlns:a16="http://schemas.microsoft.com/office/drawing/2014/main" id="{EF23F09A-31A6-A44E-BCDB-C604423881B4}"/>
              </a:ext>
            </a:extLst>
          </p:cNvPr>
          <p:cNvCxnSpPr/>
          <p:nvPr userDrawn="1"/>
        </p:nvCxnSpPr>
        <p:spPr>
          <a:xfrm>
            <a:off x="431800" y="531067"/>
            <a:ext cx="828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9E406A65-0A1A-7740-8596-4DD78D5DF858}"/>
              </a:ext>
            </a:extLst>
          </p:cNvPr>
          <p:cNvSpPr>
            <a:spLocks noGrp="1"/>
          </p:cNvSpPr>
          <p:nvPr>
            <p:ph sz="quarter" idx="14" hasCustomPrompt="1"/>
          </p:nvPr>
        </p:nvSpPr>
        <p:spPr>
          <a:xfrm>
            <a:off x="431800" y="246486"/>
            <a:ext cx="5953125" cy="228921"/>
          </a:xfrm>
        </p:spPr>
        <p:txBody>
          <a:bodyPr lIns="0" tIns="0" rIns="0" bIns="0" anchor="b">
            <a:noAutofit/>
          </a:bodyPr>
          <a:lstStyle>
            <a:lvl1pPr marL="0" indent="0" algn="l">
              <a:buNone/>
              <a:defRPr sz="1200" cap="all" baseline="0">
                <a:solidFill>
                  <a:schemeClr val="tx2"/>
                </a:solidFill>
              </a:defRPr>
            </a:lvl1pPr>
            <a:lvl2pPr marL="342900" indent="0" algn="l">
              <a:buNone/>
              <a:defRPr sz="900">
                <a:solidFill>
                  <a:schemeClr val="tx2"/>
                </a:solidFill>
              </a:defRPr>
            </a:lvl2pPr>
            <a:lvl3pPr marL="685800" indent="0" algn="l">
              <a:buNone/>
              <a:defRPr sz="900">
                <a:solidFill>
                  <a:schemeClr val="tx2"/>
                </a:solidFill>
              </a:defRPr>
            </a:lvl3pPr>
            <a:lvl4pPr marL="1028700" indent="0" algn="l">
              <a:buNone/>
              <a:defRPr sz="900">
                <a:solidFill>
                  <a:schemeClr val="tx2"/>
                </a:solidFill>
              </a:defRPr>
            </a:lvl4pPr>
            <a:lvl5pPr marL="1371600" indent="0" algn="l">
              <a:buNone/>
              <a:defRPr sz="900">
                <a:solidFill>
                  <a:schemeClr val="tx2"/>
                </a:solidFill>
              </a:defRPr>
            </a:lvl5pPr>
          </a:lstStyle>
          <a:p>
            <a:pPr lvl="0"/>
            <a:r>
              <a:rPr lang="en-GB"/>
              <a:t>Topic Title</a:t>
            </a:r>
            <a:endParaRPr lang="en-US"/>
          </a:p>
        </p:txBody>
      </p:sp>
      <p:sp>
        <p:nvSpPr>
          <p:cNvPr id="9" name="Content Placeholder 2">
            <a:extLst>
              <a:ext uri="{FF2B5EF4-FFF2-40B4-BE49-F238E27FC236}">
                <a16:creationId xmlns:a16="http://schemas.microsoft.com/office/drawing/2014/main" id="{A973D6AA-20D4-DF45-955E-33C1D7A66A4D}"/>
              </a:ext>
            </a:extLst>
          </p:cNvPr>
          <p:cNvSpPr>
            <a:spLocks noGrp="1"/>
          </p:cNvSpPr>
          <p:nvPr>
            <p:ph idx="15"/>
          </p:nvPr>
        </p:nvSpPr>
        <p:spPr>
          <a:xfrm>
            <a:off x="4660040" y="1595039"/>
            <a:ext cx="4050823" cy="3652824"/>
          </a:xfrm>
        </p:spPr>
        <p:txBody>
          <a:bodyPr lIns="0" tIns="0" rIns="0" anchor="ct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5310839"/>
      </p:ext>
    </p:extLst>
  </p:cSld>
  <p:clrMapOvr>
    <a:masterClrMapping/>
  </p:clrMapOvr>
  <p:extLst>
    <p:ext uri="{DCECCB84-F9BA-43D5-87BE-67443E8EF086}">
      <p15:sldGuideLst xmlns:p15="http://schemas.microsoft.com/office/powerpoint/2012/main">
        <p15:guide id="1" orient="horz" pos="1003">
          <p15:clr>
            <a:srgbClr val="FBAE40"/>
          </p15:clr>
        </p15:guide>
        <p15:guide id="2" pos="272">
          <p15:clr>
            <a:srgbClr val="FBAE40"/>
          </p15:clr>
        </p15:guide>
        <p15:guide id="3" orient="horz" pos="3997">
          <p15:clr>
            <a:srgbClr val="FBAE40"/>
          </p15:clr>
        </p15:guide>
        <p15:guide id="4" pos="5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EDDBD-CE6C-4170-8016-5F012B3A3424}"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117347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BEDDBD-CE6C-4170-8016-5F012B3A3424}" type="datetimeFigureOut">
              <a:rPr lang="en-GB" smtClean="0"/>
              <a:t>10/09/2025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1464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BEDDBD-CE6C-4170-8016-5F012B3A3424}"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327814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BEDDBD-CE6C-4170-8016-5F012B3A3424}" type="datetimeFigureOut">
              <a:rPr lang="en-GB" smtClean="0"/>
              <a:t>10/09/2025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51299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EDDBD-CE6C-4170-8016-5F012B3A3424}" type="datetimeFigureOut">
              <a:rPr lang="en-GB" smtClean="0"/>
              <a:t>10/09/2025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81400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EDDBD-CE6C-4170-8016-5F012B3A3424}" type="datetimeFigureOut">
              <a:rPr lang="en-GB" smtClean="0"/>
              <a:t>10/09/2025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8562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418356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BEDDBD-CE6C-4170-8016-5F012B3A3424}" type="datetimeFigureOut">
              <a:rPr lang="en-GB" smtClean="0"/>
              <a:t>10/09/2025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8D97E5-BADB-422D-9CC6-911AB6538096}" type="slidenum">
              <a:rPr lang="en-GB" smtClean="0"/>
              <a:t>‹#›</a:t>
            </a:fld>
            <a:endParaRPr lang="en-GB"/>
          </a:p>
        </p:txBody>
      </p:sp>
    </p:spTree>
    <p:extLst>
      <p:ext uri="{BB962C8B-B14F-4D97-AF65-F5344CB8AC3E}">
        <p14:creationId xmlns:p14="http://schemas.microsoft.com/office/powerpoint/2010/main" val="237584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EDDBD-CE6C-4170-8016-5F012B3A3424}" type="datetimeFigureOut">
              <a:rPr lang="en-GB" smtClean="0"/>
              <a:t>10/09/2025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97E5-BADB-422D-9CC6-911AB6538096}" type="slidenum">
              <a:rPr lang="en-GB" smtClean="0"/>
              <a:t>‹#›</a:t>
            </a:fld>
            <a:endParaRPr lang="en-GB"/>
          </a:p>
        </p:txBody>
      </p:sp>
    </p:spTree>
    <p:extLst>
      <p:ext uri="{BB962C8B-B14F-4D97-AF65-F5344CB8AC3E}">
        <p14:creationId xmlns:p14="http://schemas.microsoft.com/office/powerpoint/2010/main" val="5655138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628_4CE8B9BA.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mandg.com/pru/workplace-pensions/employees/public-sector-avc-schemes/local-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www.gov.uk/check-state-pension"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hyperlink" Target="http://www.gov.uk/voluntary-national-insurance-contribu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hyperlink" Target="https://eur02.safelinks.protection.outlook.com/?url=https%3A%2F%2Fmypension.rbkc.gov.uk%2F&amp;data=05%7C02%7Cduncan.Derbyshire%40rbkc.gov.uk%7C9ed37d8a8b5946a3494808ddf05bfcdc%7C50d8c115b77f4395a3ba3b407caf0d88%7C0%7C0%7C638931000107594589%7CUnknown%7CTWFpbGZsb3d8eyJFbXB0eU1hcGkiOnRydWUsIlYiOiIwLjAuMDAwMCIsIlAiOiJXaW4zMiIsIkFOIjoiTWFpbCIsIldUIjoyfQ%3D%3D%7C0%7C%7C%7C&amp;sdata=AIowzRGhK2e%2FSS8Tl2ZmL8BIAOm9jOkPo%2Bv4qCmZkfk%3D&amp;reserved=0" TargetMode="External"/><Relationship Id="rId5" Type="http://schemas.openxmlformats.org/officeDocument/2006/relationships/hyperlink" Target="https://www.rbkcpensionfund.org/" TargetMode="External"/><Relationship Id="rId4" Type="http://schemas.openxmlformats.org/officeDocument/2006/relationships/hyperlink" Target="http://www.lgpsmemb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97629C4-2041-1040-8A0A-64DFB848119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Title 4">
            <a:extLst>
              <a:ext uri="{FF2B5EF4-FFF2-40B4-BE49-F238E27FC236}">
                <a16:creationId xmlns:a16="http://schemas.microsoft.com/office/drawing/2014/main" id="{40A59B64-A66E-75F5-6F65-4DB6A9F3F6ED}"/>
              </a:ext>
            </a:extLst>
          </p:cNvPr>
          <p:cNvSpPr txBox="1">
            <a:spLocks/>
          </p:cNvSpPr>
          <p:nvPr/>
        </p:nvSpPr>
        <p:spPr>
          <a:xfrm>
            <a:off x="501846" y="4284156"/>
            <a:ext cx="8280400" cy="7477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chemeClr val="accent2"/>
                </a:solidFill>
                <a:latin typeface="Nunito" pitchFamily="2" charset="0"/>
                <a:cs typeface="Times New Roman" panose="02020603050405020304" pitchFamily="18" charset="0"/>
              </a:rPr>
              <a:t>Planning your retirement</a:t>
            </a:r>
            <a:endParaRPr lang="en-GB" sz="5400" b="1" dirty="0">
              <a:solidFill>
                <a:schemeClr val="accent2"/>
              </a:solidFill>
              <a:latin typeface="Franklin Gothic Medium" panose="020B0603020102020204" pitchFamily="34" charset="0"/>
            </a:endParaRPr>
          </a:p>
        </p:txBody>
      </p:sp>
      <p:sp>
        <p:nvSpPr>
          <p:cNvPr id="11" name="TextBox 10">
            <a:extLst>
              <a:ext uri="{FF2B5EF4-FFF2-40B4-BE49-F238E27FC236}">
                <a16:creationId xmlns:a16="http://schemas.microsoft.com/office/drawing/2014/main" id="{E77F26CB-C0CA-5C1D-BE3C-B68FDEC2A01D}"/>
              </a:ext>
            </a:extLst>
          </p:cNvPr>
          <p:cNvSpPr txBox="1"/>
          <p:nvPr/>
        </p:nvSpPr>
        <p:spPr>
          <a:xfrm>
            <a:off x="3765080" y="5294334"/>
            <a:ext cx="4161034" cy="646331"/>
          </a:xfrm>
          <a:prstGeom prst="rect">
            <a:avLst/>
          </a:prstGeom>
          <a:noFill/>
        </p:spPr>
        <p:txBody>
          <a:bodyPr wrap="square" rtlCol="0">
            <a:spAutoFit/>
          </a:bodyPr>
          <a:lstStyle/>
          <a:p>
            <a:r>
              <a:rPr lang="en-GB" dirty="0">
                <a:latin typeface="Nunito" pitchFamily="2" charset="0"/>
              </a:rPr>
              <a:t>Royal Borough of Kensington &amp; Chelsea Pension Fund </a:t>
            </a:r>
          </a:p>
        </p:txBody>
      </p:sp>
      <p:pic>
        <p:nvPicPr>
          <p:cNvPr id="12" name="Picture 11">
            <a:extLst>
              <a:ext uri="{FF2B5EF4-FFF2-40B4-BE49-F238E27FC236}">
                <a16:creationId xmlns:a16="http://schemas.microsoft.com/office/drawing/2014/main" id="{AFFE1A2D-231E-9B96-B7E3-48C5DE9E0368}"/>
              </a:ext>
            </a:extLst>
          </p:cNvPr>
          <p:cNvPicPr>
            <a:picLocks noChangeAspect="1"/>
          </p:cNvPicPr>
          <p:nvPr/>
        </p:nvPicPr>
        <p:blipFill>
          <a:blip r:embed="rId3"/>
          <a:stretch>
            <a:fillRect/>
          </a:stretch>
        </p:blipFill>
        <p:spPr>
          <a:xfrm>
            <a:off x="6020848" y="1015170"/>
            <a:ext cx="1905266" cy="1247949"/>
          </a:xfrm>
          <a:prstGeom prst="rect">
            <a:avLst/>
          </a:prstGeom>
        </p:spPr>
      </p:pic>
      <p:pic>
        <p:nvPicPr>
          <p:cNvPr id="13" name="Picture 12">
            <a:extLst>
              <a:ext uri="{FF2B5EF4-FFF2-40B4-BE49-F238E27FC236}">
                <a16:creationId xmlns:a16="http://schemas.microsoft.com/office/drawing/2014/main" id="{341D906D-54EF-8428-0DD1-389D8CEBFAA1}"/>
              </a:ext>
            </a:extLst>
          </p:cNvPr>
          <p:cNvPicPr>
            <a:picLocks noChangeAspect="1"/>
          </p:cNvPicPr>
          <p:nvPr/>
        </p:nvPicPr>
        <p:blipFill>
          <a:blip r:embed="rId4"/>
          <a:stretch>
            <a:fillRect/>
          </a:stretch>
        </p:blipFill>
        <p:spPr>
          <a:xfrm>
            <a:off x="511313" y="2345164"/>
            <a:ext cx="2689673" cy="1332574"/>
          </a:xfrm>
          <a:prstGeom prst="rect">
            <a:avLst/>
          </a:prstGeom>
        </p:spPr>
      </p:pic>
      <p:sp>
        <p:nvSpPr>
          <p:cNvPr id="14" name="TextBox 13">
            <a:extLst>
              <a:ext uri="{FF2B5EF4-FFF2-40B4-BE49-F238E27FC236}">
                <a16:creationId xmlns:a16="http://schemas.microsoft.com/office/drawing/2014/main" id="{A050B2A1-E67F-7526-16DC-65E8958E66C9}"/>
              </a:ext>
            </a:extLst>
          </p:cNvPr>
          <p:cNvSpPr txBox="1"/>
          <p:nvPr/>
        </p:nvSpPr>
        <p:spPr>
          <a:xfrm>
            <a:off x="3592995" y="2286305"/>
            <a:ext cx="5217630" cy="1384995"/>
          </a:xfrm>
          <a:prstGeom prst="rect">
            <a:avLst/>
          </a:prstGeom>
          <a:noFill/>
        </p:spPr>
        <p:txBody>
          <a:bodyPr wrap="square">
            <a:spAutoFit/>
          </a:bodyPr>
          <a:lstStyle/>
          <a:p>
            <a:r>
              <a:rPr lang="en-GB" sz="4800" b="1" dirty="0">
                <a:solidFill>
                  <a:srgbClr val="4F7040"/>
                </a:solidFill>
                <a:latin typeface="GothamNarrow-Book"/>
              </a:rPr>
              <a:t>AWARENESS WEEK</a:t>
            </a:r>
            <a:endParaRPr lang="en-GB" sz="4800" b="1" i="0" u="none" strike="noStrike" baseline="0" dirty="0">
              <a:solidFill>
                <a:srgbClr val="4F7040"/>
              </a:solidFill>
              <a:latin typeface="GothamNarrow-Book"/>
            </a:endParaRPr>
          </a:p>
          <a:p>
            <a:r>
              <a:rPr lang="en-GB" sz="3600" b="0" i="0" u="none" strike="noStrike" baseline="0" dirty="0">
                <a:solidFill>
                  <a:srgbClr val="B94F3F"/>
                </a:solidFill>
                <a:latin typeface="GothamNarrow-Book"/>
              </a:rPr>
              <a:t>15 - 19 SEPTEMBER 2025</a:t>
            </a:r>
            <a:endParaRPr lang="en-GB" sz="3600" dirty="0"/>
          </a:p>
        </p:txBody>
      </p:sp>
      <p:sp>
        <p:nvSpPr>
          <p:cNvPr id="15" name="TextBox 14">
            <a:extLst>
              <a:ext uri="{FF2B5EF4-FFF2-40B4-BE49-F238E27FC236}">
                <a16:creationId xmlns:a16="http://schemas.microsoft.com/office/drawing/2014/main" id="{4E6D974A-DAE0-9CCA-E884-B3CD0E65D2C3}"/>
              </a:ext>
            </a:extLst>
          </p:cNvPr>
          <p:cNvSpPr txBox="1"/>
          <p:nvPr/>
        </p:nvSpPr>
        <p:spPr>
          <a:xfrm>
            <a:off x="431800" y="775504"/>
            <a:ext cx="5953125" cy="1569660"/>
          </a:xfrm>
          <a:prstGeom prst="rect">
            <a:avLst/>
          </a:prstGeom>
          <a:noFill/>
        </p:spPr>
        <p:txBody>
          <a:bodyPr wrap="square">
            <a:spAutoFit/>
          </a:bodyPr>
          <a:lstStyle/>
          <a:p>
            <a:r>
              <a:rPr lang="en-GB" sz="9600" b="1" i="0" u="none" strike="noStrike" baseline="0" dirty="0">
                <a:solidFill>
                  <a:srgbClr val="ED7D31"/>
                </a:solidFill>
                <a:latin typeface="GothamNarrow-Bold"/>
              </a:rPr>
              <a:t>PENSION</a:t>
            </a:r>
            <a:endParaRPr lang="en-GB" sz="9600" dirty="0"/>
          </a:p>
        </p:txBody>
      </p:sp>
    </p:spTree>
    <p:extLst>
      <p:ext uri="{BB962C8B-B14F-4D97-AF65-F5344CB8AC3E}">
        <p14:creationId xmlns:p14="http://schemas.microsoft.com/office/powerpoint/2010/main" val="242783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5E8B-E397-828E-5F39-431B1B128A3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261F805-D9B8-2BDC-EE28-B4FCAD01119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8013083-312F-3CFA-CF4E-59E6F5A50E1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30E5815-CB89-6423-AA60-7F3515903B3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432732CC-7BBB-3144-843E-1857777E83EE}"/>
              </a:ext>
            </a:extLst>
          </p:cNvPr>
          <p:cNvSpPr txBox="1">
            <a:spLocks/>
          </p:cNvSpPr>
          <p:nvPr/>
        </p:nvSpPr>
        <p:spPr>
          <a:xfrm>
            <a:off x="431800" y="734648"/>
            <a:ext cx="7886700" cy="7475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Pension account after 11 years</a:t>
            </a:r>
          </a:p>
        </p:txBody>
      </p:sp>
      <p:sp>
        <p:nvSpPr>
          <p:cNvPr id="4" name="Content Placeholder 4">
            <a:extLst>
              <a:ext uri="{FF2B5EF4-FFF2-40B4-BE49-F238E27FC236}">
                <a16:creationId xmlns:a16="http://schemas.microsoft.com/office/drawing/2014/main" id="{E670F58F-C3B6-9154-6873-6CC7D80F420F}"/>
              </a:ext>
            </a:extLst>
          </p:cNvPr>
          <p:cNvSpPr txBox="1">
            <a:spLocks/>
          </p:cNvSpPr>
          <p:nvPr/>
        </p:nvSpPr>
        <p:spPr>
          <a:xfrm>
            <a:off x="628650" y="1825625"/>
            <a:ext cx="7886700" cy="31795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800"/>
              </a:spcAft>
              <a:buFont typeface="Arial" panose="020B0604020202020204" pitchFamily="34" charset="0"/>
              <a:buChar char="•"/>
            </a:pPr>
            <a:r>
              <a:rPr lang="en-GB" altLang="en-US" dirty="0">
                <a:latin typeface="Nunito" pitchFamily="2" charset="0"/>
              </a:rPr>
              <a:t>Annual pension of </a:t>
            </a:r>
            <a:r>
              <a:rPr lang="en-GB" altLang="en-US" b="1" dirty="0">
                <a:latin typeface="Nunito" pitchFamily="2" charset="0"/>
              </a:rPr>
              <a:t>£9,038.48</a:t>
            </a:r>
          </a:p>
          <a:p>
            <a:pPr marL="342900" indent="-342900" algn="l">
              <a:spcAft>
                <a:spcPts val="1800"/>
              </a:spcAft>
              <a:buFont typeface="Arial" panose="020B0604020202020204" pitchFamily="34" charset="0"/>
              <a:buChar char="•"/>
            </a:pPr>
            <a:r>
              <a:rPr lang="en-GB" altLang="en-US" dirty="0">
                <a:latin typeface="Nunito" pitchFamily="2" charset="0"/>
              </a:rPr>
              <a:t>Payable for life</a:t>
            </a:r>
          </a:p>
          <a:p>
            <a:pPr marL="342900" indent="-342900" algn="l">
              <a:spcAft>
                <a:spcPts val="1800"/>
              </a:spcAft>
              <a:buFont typeface="Arial" panose="020B0604020202020204" pitchFamily="34" charset="0"/>
              <a:buChar char="•"/>
            </a:pPr>
            <a:r>
              <a:rPr lang="en-GB" altLang="en-US" dirty="0">
                <a:latin typeface="Nunito" pitchFamily="2" charset="0"/>
              </a:rPr>
              <a:t>Index linked</a:t>
            </a:r>
          </a:p>
          <a:p>
            <a:pPr marL="342900" indent="-342900" algn="l">
              <a:spcAft>
                <a:spcPts val="1800"/>
              </a:spcAft>
              <a:buFont typeface="Arial" panose="020B0604020202020204" pitchFamily="34" charset="0"/>
              <a:buChar char="•"/>
            </a:pPr>
            <a:r>
              <a:rPr lang="en-GB" altLang="en-US" dirty="0">
                <a:latin typeface="Nunito" pitchFamily="2" charset="0"/>
              </a:rPr>
              <a:t>Option to swap pension for lump sum </a:t>
            </a:r>
            <a:br>
              <a:rPr lang="en-GB" altLang="en-US" dirty="0">
                <a:latin typeface="Nunito" pitchFamily="2" charset="0"/>
              </a:rPr>
            </a:br>
            <a:r>
              <a:rPr lang="en-GB" altLang="en-US" sz="2400" dirty="0">
                <a:latin typeface="Nunito" pitchFamily="2" charset="0"/>
              </a:rPr>
              <a:t>(limits apply)</a:t>
            </a:r>
          </a:p>
          <a:p>
            <a:pPr algn="l"/>
            <a:endParaRPr lang="en-GB" dirty="0"/>
          </a:p>
        </p:txBody>
      </p:sp>
      <p:pic>
        <p:nvPicPr>
          <p:cNvPr id="5" name="Picture 4" descr="A close-up of a sign&#10;&#10;AI-generated content may be incorrect.">
            <a:extLst>
              <a:ext uri="{FF2B5EF4-FFF2-40B4-BE49-F238E27FC236}">
                <a16:creationId xmlns:a16="http://schemas.microsoft.com/office/drawing/2014/main" id="{EDBD061F-62A8-6773-CD5E-295E9F874D38}"/>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10134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CC911-7DB7-66B2-C367-B3F2CB44B4E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2A36693-A7B2-3150-9374-ABA6CC8BEA6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569A9B-DDA1-2634-D787-DEAC9634705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1561893-25D1-AFDA-077F-847FC4D6866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6D20AA69-E274-94FE-9385-C3AF3E599143}"/>
              </a:ext>
            </a:extLst>
          </p:cNvPr>
          <p:cNvSpPr txBox="1">
            <a:spLocks/>
          </p:cNvSpPr>
          <p:nvPr/>
        </p:nvSpPr>
        <p:spPr>
          <a:xfrm>
            <a:off x="623888" y="1709740"/>
            <a:ext cx="6193472" cy="24050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50" b="1" dirty="0">
                <a:solidFill>
                  <a:schemeClr val="accent2"/>
                </a:solidFill>
                <a:latin typeface="Nunito" pitchFamily="2" charset="0"/>
              </a:rPr>
              <a:t>Joined the LGPS before 1 April 2014?</a:t>
            </a:r>
            <a:br>
              <a:rPr lang="en-GB" sz="4050" dirty="0">
                <a:solidFill>
                  <a:schemeClr val="accent2"/>
                </a:solidFill>
                <a:latin typeface="Nunito" pitchFamily="2" charset="0"/>
              </a:rPr>
            </a:br>
            <a:endParaRPr lang="en-GB" sz="4050" dirty="0">
              <a:solidFill>
                <a:schemeClr val="accent2"/>
              </a:solidFill>
              <a:latin typeface="Nunito" pitchFamily="2" charset="0"/>
            </a:endParaRPr>
          </a:p>
        </p:txBody>
      </p:sp>
      <p:pic>
        <p:nvPicPr>
          <p:cNvPr id="4" name="Picture 3" descr="A close-up of a sign&#10;&#10;AI-generated content may be incorrect.">
            <a:extLst>
              <a:ext uri="{FF2B5EF4-FFF2-40B4-BE49-F238E27FC236}">
                <a16:creationId xmlns:a16="http://schemas.microsoft.com/office/drawing/2014/main" id="{08C24D81-0E97-7356-0448-B5E8A174391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123476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CA4E-25A3-5B15-2BBD-CB2C1ADFC8D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E993D67-83A7-EA9F-F74F-721C05798AC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7E2C41D-B3C2-9EDF-1E19-857269C113B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FD9C0B0-5639-8C5B-E69E-6DEF9591F24A}"/>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4E24A3FF-DC51-489F-A1AD-BEFB76FCDB3E}"/>
              </a:ext>
            </a:extLst>
          </p:cNvPr>
          <p:cNvSpPr txBox="1">
            <a:spLocks/>
          </p:cNvSpPr>
          <p:nvPr/>
        </p:nvSpPr>
        <p:spPr>
          <a:xfrm>
            <a:off x="334736" y="939967"/>
            <a:ext cx="7886700" cy="4842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Final salary benefits </a:t>
            </a:r>
          </a:p>
        </p:txBody>
      </p:sp>
      <p:sp>
        <p:nvSpPr>
          <p:cNvPr id="15" name="TextBox 14">
            <a:extLst>
              <a:ext uri="{FF2B5EF4-FFF2-40B4-BE49-F238E27FC236}">
                <a16:creationId xmlns:a16="http://schemas.microsoft.com/office/drawing/2014/main" id="{9930833B-A3E5-611E-36AE-E7156BEB1FCF}"/>
              </a:ext>
            </a:extLst>
          </p:cNvPr>
          <p:cNvSpPr txBox="1"/>
          <p:nvPr/>
        </p:nvSpPr>
        <p:spPr>
          <a:xfrm>
            <a:off x="784992" y="1636235"/>
            <a:ext cx="2340000" cy="1917889"/>
          </a:xfrm>
          <a:prstGeom prst="rect">
            <a:avLst/>
          </a:prstGeom>
          <a:solidFill>
            <a:schemeClr val="accent6">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Pensionable service </a:t>
            </a:r>
          </a:p>
          <a:p>
            <a:r>
              <a:rPr lang="en-GB" sz="1400" dirty="0">
                <a:latin typeface="Nunito" pitchFamily="2" charset="0"/>
              </a:rPr>
              <a:t>Scaled down for part time working, may also include transferred in service </a:t>
            </a:r>
          </a:p>
        </p:txBody>
      </p:sp>
      <p:sp>
        <p:nvSpPr>
          <p:cNvPr id="16" name="TextBox 15">
            <a:extLst>
              <a:ext uri="{FF2B5EF4-FFF2-40B4-BE49-F238E27FC236}">
                <a16:creationId xmlns:a16="http://schemas.microsoft.com/office/drawing/2014/main" id="{F16A4F09-3210-AE99-E315-28E12E6993AA}"/>
              </a:ext>
            </a:extLst>
          </p:cNvPr>
          <p:cNvSpPr txBox="1"/>
          <p:nvPr/>
        </p:nvSpPr>
        <p:spPr>
          <a:xfrm>
            <a:off x="3401999" y="1636234"/>
            <a:ext cx="2340000" cy="1917889"/>
          </a:xfrm>
          <a:prstGeom prst="rect">
            <a:avLst/>
          </a:prstGeom>
          <a:solidFill>
            <a:schemeClr val="accent4">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Accrual rate</a:t>
            </a:r>
          </a:p>
          <a:p>
            <a:pPr>
              <a:spcBef>
                <a:spcPts val="1200"/>
              </a:spcBef>
              <a:spcAft>
                <a:spcPts val="1200"/>
              </a:spcAft>
            </a:pPr>
            <a:r>
              <a:rPr lang="en-GB" sz="1400" dirty="0">
                <a:latin typeface="Nunito" pitchFamily="2" charset="0"/>
              </a:rPr>
              <a:t>Before April 2008 = 1/80</a:t>
            </a:r>
          </a:p>
          <a:p>
            <a:pPr>
              <a:spcAft>
                <a:spcPts val="1200"/>
              </a:spcAft>
            </a:pPr>
            <a:r>
              <a:rPr lang="en-GB" sz="1400" dirty="0">
                <a:latin typeface="Nunito" pitchFamily="2" charset="0"/>
              </a:rPr>
              <a:t>April 2008 to March 2014 = 1/60</a:t>
            </a:r>
          </a:p>
        </p:txBody>
      </p:sp>
      <p:sp>
        <p:nvSpPr>
          <p:cNvPr id="19" name="TextBox 18">
            <a:extLst>
              <a:ext uri="{FF2B5EF4-FFF2-40B4-BE49-F238E27FC236}">
                <a16:creationId xmlns:a16="http://schemas.microsoft.com/office/drawing/2014/main" id="{9567FE30-D6ED-7B4E-5FA8-0FE18201ED55}"/>
              </a:ext>
            </a:extLst>
          </p:cNvPr>
          <p:cNvSpPr txBox="1"/>
          <p:nvPr/>
        </p:nvSpPr>
        <p:spPr>
          <a:xfrm>
            <a:off x="6019008" y="1629103"/>
            <a:ext cx="2340000" cy="1917888"/>
          </a:xfrm>
          <a:prstGeom prst="rect">
            <a:avLst/>
          </a:prstGeom>
          <a:solidFill>
            <a:schemeClr val="accent5">
              <a:lumMod val="60000"/>
              <a:lumOff val="40000"/>
            </a:schemeClr>
          </a:solidFill>
          <a:effectLst/>
        </p:spPr>
        <p:txBody>
          <a:bodyPr wrap="square" lIns="180000" tIns="180000" rIns="180000" bIns="180000" rtlCol="0" anchor="t" anchorCtr="0">
            <a:noAutofit/>
          </a:bodyPr>
          <a:lstStyle/>
          <a:p>
            <a:r>
              <a:rPr lang="en-GB" sz="2400" dirty="0">
                <a:latin typeface="Nunito" pitchFamily="2" charset="0"/>
              </a:rPr>
              <a:t>Final pay</a:t>
            </a:r>
          </a:p>
          <a:p>
            <a:pPr>
              <a:spcBef>
                <a:spcPts val="1200"/>
              </a:spcBef>
            </a:pPr>
            <a:r>
              <a:rPr lang="en-GB" sz="1400" dirty="0">
                <a:latin typeface="Nunito" pitchFamily="2" charset="0"/>
              </a:rPr>
              <a:t>Your full time equivalent (FTE) pay, usually the pay from final 365 days of employment </a:t>
            </a:r>
          </a:p>
        </p:txBody>
      </p:sp>
      <p:pic>
        <p:nvPicPr>
          <p:cNvPr id="4" name="Picture 3" descr="A close-up of a sign&#10;&#10;AI-generated content may be incorrect.">
            <a:extLst>
              <a:ext uri="{FF2B5EF4-FFF2-40B4-BE49-F238E27FC236}">
                <a16:creationId xmlns:a16="http://schemas.microsoft.com/office/drawing/2014/main" id="{E30E6726-13B7-2E73-C5D4-911F5F3930D1}"/>
              </a:ext>
            </a:extLst>
          </p:cNvPr>
          <p:cNvPicPr>
            <a:picLocks noChangeAspect="1"/>
          </p:cNvPicPr>
          <p:nvPr/>
        </p:nvPicPr>
        <p:blipFill>
          <a:blip r:embed="rId3"/>
          <a:stretch>
            <a:fillRect/>
          </a:stretch>
        </p:blipFill>
        <p:spPr>
          <a:xfrm>
            <a:off x="7140205" y="5410984"/>
            <a:ext cx="1867062" cy="403895"/>
          </a:xfrm>
          <a:prstGeom prst="rect">
            <a:avLst/>
          </a:prstGeom>
        </p:spPr>
      </p:pic>
      <p:graphicFrame>
        <p:nvGraphicFramePr>
          <p:cNvPr id="5" name="Table 4">
            <a:extLst>
              <a:ext uri="{FF2B5EF4-FFF2-40B4-BE49-F238E27FC236}">
                <a16:creationId xmlns:a16="http://schemas.microsoft.com/office/drawing/2014/main" id="{BB03F159-C26E-A43C-CCF5-C3DE9AB16952}"/>
              </a:ext>
            </a:extLst>
          </p:cNvPr>
          <p:cNvGraphicFramePr>
            <a:graphicFrameLocks noGrp="1"/>
          </p:cNvGraphicFramePr>
          <p:nvPr>
            <p:extLst>
              <p:ext uri="{D42A27DB-BD31-4B8C-83A1-F6EECF244321}">
                <p14:modId xmlns:p14="http://schemas.microsoft.com/office/powerpoint/2010/main" val="986422007"/>
              </p:ext>
            </p:extLst>
          </p:nvPr>
        </p:nvGraphicFramePr>
        <p:xfrm>
          <a:off x="784992" y="3766148"/>
          <a:ext cx="7574016" cy="1523520"/>
        </p:xfrm>
        <a:graphic>
          <a:graphicData uri="http://schemas.openxmlformats.org/drawingml/2006/table">
            <a:tbl>
              <a:tblPr firstRow="1" bandRow="1">
                <a:tableStyleId>{5C22544A-7EE6-4342-B048-85BDC9FD1C3A}</a:tableStyleId>
              </a:tblPr>
              <a:tblGrid>
                <a:gridCol w="6512237">
                  <a:extLst>
                    <a:ext uri="{9D8B030D-6E8A-4147-A177-3AD203B41FA5}">
                      <a16:colId xmlns:a16="http://schemas.microsoft.com/office/drawing/2014/main" val="3983926975"/>
                    </a:ext>
                  </a:extLst>
                </a:gridCol>
                <a:gridCol w="1061779">
                  <a:extLst>
                    <a:ext uri="{9D8B030D-6E8A-4147-A177-3AD203B41FA5}">
                      <a16:colId xmlns:a16="http://schemas.microsoft.com/office/drawing/2014/main" val="1902070438"/>
                    </a:ext>
                  </a:extLst>
                </a:gridCol>
              </a:tblGrid>
              <a:tr h="324000">
                <a:tc>
                  <a:txBody>
                    <a:bodyPr/>
                    <a:lstStyle/>
                    <a:p>
                      <a:pPr>
                        <a:spcAft>
                          <a:spcPts val="3600"/>
                        </a:spcAft>
                      </a:pPr>
                      <a:r>
                        <a:rPr lang="en-GB" b="0" dirty="0">
                          <a:solidFill>
                            <a:schemeClr val="tx1"/>
                          </a:solidFill>
                          <a:latin typeface="Nunito" pitchFamily="2" charset="0"/>
                        </a:rPr>
                        <a:t>1 Apr 1998 to 31 Mar 2008 (10 years) ÷ 80 × £35,000 = </a:t>
                      </a:r>
                      <a:endParaRPr lang="en-GB" b="0" dirty="0"/>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r>
                        <a:rPr lang="en-GB" b="0" dirty="0">
                          <a:solidFill>
                            <a:schemeClr val="tx1"/>
                          </a:solidFill>
                          <a:latin typeface="Nunito" pitchFamily="2" charset="0"/>
                        </a:rPr>
                        <a:t>£4,375</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026065"/>
                  </a:ext>
                </a:extLst>
              </a:tr>
              <a:tr h="324000">
                <a:tc>
                  <a:txBody>
                    <a:bodyPr/>
                    <a:lstStyle/>
                    <a:p>
                      <a:pPr>
                        <a:spcAft>
                          <a:spcPts val="3600"/>
                        </a:spcAft>
                      </a:pPr>
                      <a:r>
                        <a:rPr lang="en-GB" dirty="0">
                          <a:latin typeface="Nunito" pitchFamily="2" charset="0"/>
                        </a:rPr>
                        <a:t>Lump sum (3 × pension) = </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£13,125</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585412"/>
                  </a:ext>
                </a:extLst>
              </a:tr>
              <a:tr h="792000">
                <a:tc>
                  <a:txBody>
                    <a:bodyPr/>
                    <a:lstStyle/>
                    <a:p>
                      <a:r>
                        <a:rPr lang="en-GB" dirty="0">
                          <a:latin typeface="Nunito" pitchFamily="2" charset="0"/>
                        </a:rPr>
                        <a:t>1 Apr 2008 to 31 Mar 2014 (6 years) </a:t>
                      </a:r>
                      <a:r>
                        <a:rPr lang="en-GB" dirty="0">
                          <a:solidFill>
                            <a:schemeClr val="tx1"/>
                          </a:solidFill>
                          <a:latin typeface="Nunito" pitchFamily="2" charset="0"/>
                        </a:rPr>
                        <a:t>÷ 60 × £35,000 = </a:t>
                      </a:r>
                      <a:endParaRPr lang="en-GB" dirty="0">
                        <a:latin typeface="Nunito" pitchFamily="2"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dirty="0">
                          <a:solidFill>
                            <a:schemeClr val="tx1"/>
                          </a:solidFill>
                          <a:latin typeface="Nunito" pitchFamily="2" charset="0"/>
                        </a:rPr>
                        <a:t>£3,500</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1229526"/>
                  </a:ext>
                </a:extLst>
              </a:tr>
            </a:tbl>
          </a:graphicData>
        </a:graphic>
      </p:graphicFrame>
    </p:spTree>
    <p:extLst>
      <p:ext uri="{BB962C8B-B14F-4D97-AF65-F5344CB8AC3E}">
        <p14:creationId xmlns:p14="http://schemas.microsoft.com/office/powerpoint/2010/main" val="2901096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BE79-B587-77DF-473F-171580F8E20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1018EB2-3C07-ED75-5191-F9D70A9F310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FC91978-22A8-BCF9-40BD-18344BBD98E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1CA0574-47B5-EA96-D1FF-157CCAA8857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25EA3B9F-2B1D-E24B-F10B-D408C4954B3B}"/>
              </a:ext>
            </a:extLst>
          </p:cNvPr>
          <p:cNvSpPr txBox="1">
            <a:spLocks/>
          </p:cNvSpPr>
          <p:nvPr/>
        </p:nvSpPr>
        <p:spPr>
          <a:xfrm>
            <a:off x="628650" y="724532"/>
            <a:ext cx="7886700" cy="6201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Final pay</a:t>
            </a:r>
            <a:endParaRPr lang="en-GB" sz="3600" b="1" dirty="0">
              <a:solidFill>
                <a:schemeClr val="accent2"/>
              </a:solidFill>
              <a:latin typeface="Nunito" pitchFamily="2" charset="0"/>
            </a:endParaRPr>
          </a:p>
        </p:txBody>
      </p:sp>
      <p:sp>
        <p:nvSpPr>
          <p:cNvPr id="4" name="Content Placeholder 4">
            <a:extLst>
              <a:ext uri="{FF2B5EF4-FFF2-40B4-BE49-F238E27FC236}">
                <a16:creationId xmlns:a16="http://schemas.microsoft.com/office/drawing/2014/main" id="{4934AA90-E1EF-8071-B864-25380D8F4761}"/>
              </a:ext>
            </a:extLst>
          </p:cNvPr>
          <p:cNvSpPr txBox="1">
            <a:spLocks/>
          </p:cNvSpPr>
          <p:nvPr/>
        </p:nvSpPr>
        <p:spPr>
          <a:xfrm>
            <a:off x="628650" y="1488212"/>
            <a:ext cx="7886700" cy="3922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pPr>
            <a:r>
              <a:rPr lang="en-GB" altLang="en-US" b="1" dirty="0">
                <a:latin typeface="Nunito" pitchFamily="2" charset="0"/>
              </a:rPr>
              <a:t>Final pay for pre-April 2014 benefits</a:t>
            </a:r>
          </a:p>
          <a:p>
            <a:pPr marL="342900" indent="-342900" algn="l">
              <a:buFont typeface="Arial" panose="020B0604020202020204" pitchFamily="34" charset="0"/>
              <a:buChar char="•"/>
            </a:pPr>
            <a:r>
              <a:rPr lang="en-GB" altLang="en-US" dirty="0">
                <a:latin typeface="Nunito" pitchFamily="2" charset="0"/>
              </a:rPr>
              <a:t>Your pensionable pay in the 12 months up to leaving</a:t>
            </a:r>
            <a:br>
              <a:rPr lang="en-GB" altLang="en-US" dirty="0">
                <a:latin typeface="Nunito" pitchFamily="2" charset="0"/>
              </a:rPr>
            </a:br>
            <a:r>
              <a:rPr lang="en-GB" altLang="en-US" dirty="0">
                <a:solidFill>
                  <a:schemeClr val="accent1"/>
                </a:solidFill>
                <a:latin typeface="Nunito" pitchFamily="2" charset="0"/>
              </a:rPr>
              <a:t>or one of the previous 2 years if it was higher </a:t>
            </a:r>
          </a:p>
          <a:p>
            <a:pPr marL="355600" indent="-355600" algn="l">
              <a:buFont typeface="Arial" panose="020B0604020202020204" pitchFamily="34" charset="0"/>
              <a:buChar char="•"/>
            </a:pPr>
            <a:r>
              <a:rPr lang="en-GB" altLang="en-US" dirty="0">
                <a:latin typeface="Nunito" pitchFamily="2" charset="0"/>
              </a:rPr>
              <a:t>If you work part time, final pay is the full-time rate for your job </a:t>
            </a:r>
          </a:p>
          <a:p>
            <a:pPr marL="355600" indent="-355600" algn="l">
              <a:buFont typeface="Arial" panose="020B0604020202020204" pitchFamily="34" charset="0"/>
              <a:buChar char="•"/>
            </a:pPr>
            <a:r>
              <a:rPr lang="en-GB" altLang="en-US" dirty="0">
                <a:latin typeface="Nunito" pitchFamily="2" charset="0"/>
              </a:rPr>
              <a:t>If your pay is reduced because of sickness, final pay is the pay you would have received if you had not been sick</a:t>
            </a:r>
          </a:p>
          <a:p>
            <a:endParaRPr lang="en-GB" dirty="0"/>
          </a:p>
        </p:txBody>
      </p:sp>
      <p:pic>
        <p:nvPicPr>
          <p:cNvPr id="5" name="Picture 4" descr="A close-up of a sign&#10;&#10;AI-generated content may be incorrect.">
            <a:extLst>
              <a:ext uri="{FF2B5EF4-FFF2-40B4-BE49-F238E27FC236}">
                <a16:creationId xmlns:a16="http://schemas.microsoft.com/office/drawing/2014/main" id="{13F49BF2-821D-07D0-F6D5-8FF3D01CD4B4}"/>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39131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58029-FC2B-02D8-1641-CEA469E79C8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61D5F80-1F78-6BD6-4259-9947C0FDC38C}"/>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2A8569AE-86BB-57D3-19B5-402C9B227A6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029D1DC-1EAA-546C-FCE9-4BE699C3D61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5495F349-4CB7-F7BB-3135-D563DEA59E6D}"/>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14</a:t>
            </a:fld>
            <a:endParaRPr lang="en-US" dirty="0"/>
          </a:p>
        </p:txBody>
      </p:sp>
      <p:sp>
        <p:nvSpPr>
          <p:cNvPr id="9" name="Rectangle 8">
            <a:extLst>
              <a:ext uri="{FF2B5EF4-FFF2-40B4-BE49-F238E27FC236}">
                <a16:creationId xmlns:a16="http://schemas.microsoft.com/office/drawing/2014/main" id="{1AF2C74A-4609-26A9-585F-A67CFAFAE79B}"/>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1" name="Rectangle 10">
            <a:extLst>
              <a:ext uri="{FF2B5EF4-FFF2-40B4-BE49-F238E27FC236}">
                <a16:creationId xmlns:a16="http://schemas.microsoft.com/office/drawing/2014/main" id="{F3CFBD87-0112-15E5-DE47-634958CD718A}"/>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endParaRPr lang="en-GB" altLang="en-US" sz="2400" b="1" dirty="0">
              <a:solidFill>
                <a:schemeClr val="tx1"/>
              </a:solidFill>
              <a:latin typeface="Nunito" pitchFamily="2" charset="0"/>
            </a:endParaRPr>
          </a:p>
        </p:txBody>
      </p:sp>
      <p:sp>
        <p:nvSpPr>
          <p:cNvPr id="20" name="TextBox 19">
            <a:extLst>
              <a:ext uri="{FF2B5EF4-FFF2-40B4-BE49-F238E27FC236}">
                <a16:creationId xmlns:a16="http://schemas.microsoft.com/office/drawing/2014/main" id="{8925B5E8-23BE-6B82-E2E2-6D029576F4FD}"/>
              </a:ext>
            </a:extLst>
          </p:cNvPr>
          <p:cNvSpPr txBox="1">
            <a:spLocks noChangeArrowheads="1"/>
          </p:cNvSpPr>
          <p:nvPr/>
        </p:nvSpPr>
        <p:spPr bwMode="auto">
          <a:xfrm>
            <a:off x="7232856" y="3018589"/>
            <a:ext cx="1332000" cy="1332000"/>
          </a:xfrm>
          <a:prstGeom prst="rect">
            <a:avLst/>
          </a:prstGeom>
          <a:solidFill>
            <a:srgbClr val="9DC3E6"/>
          </a:solidFill>
          <a:ln>
            <a:noFill/>
          </a:ln>
          <a:effectLst>
            <a:reflection blurRad="6350" stA="52000" endA="300" endPos="35000" dir="5400000" sy="-100000" algn="bl" rotWithShape="0"/>
          </a:effectLst>
        </p:spPr>
        <p:txBody>
          <a:bodyPr wrap="square" lIns="180000" tIns="180000" rIns="180000" bIns="18000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Nunito" pitchFamily="2" charset="0"/>
                <a:ea typeface="MS PGothic" panose="020B0600070205080204" pitchFamily="34" charset="-128"/>
              </a:rPr>
              <a:t>80</a:t>
            </a:r>
            <a:r>
              <a:rPr lang="en-GB" altLang="en-US" sz="2400" b="1" baseline="30000" dirty="0">
                <a:latin typeface="Nunito" pitchFamily="2" charset="0"/>
                <a:ea typeface="MS PGothic" panose="020B0600070205080204" pitchFamily="34" charset="-128"/>
              </a:rPr>
              <a:t>ths</a:t>
            </a:r>
            <a:br>
              <a:rPr lang="en-GB" altLang="en-US" sz="1600" dirty="0">
                <a:latin typeface="Nunito" pitchFamily="2" charset="0"/>
                <a:ea typeface="MS PGothic" panose="020B0600070205080204" pitchFamily="34" charset="-128"/>
              </a:rPr>
            </a:br>
            <a:r>
              <a:rPr lang="en-GB" altLang="en-US" sz="1600" dirty="0">
                <a:latin typeface="Nunito" pitchFamily="2" charset="0"/>
                <a:ea typeface="MS PGothic" panose="020B0600070205080204" pitchFamily="34" charset="-128"/>
              </a:rPr>
              <a:t>up to </a:t>
            </a:r>
          </a:p>
          <a:p>
            <a:pPr defTabSz="457200" eaLnBrk="1" fontAlgn="auto" hangingPunct="1">
              <a:lnSpc>
                <a:spcPct val="100000"/>
              </a:lnSpc>
              <a:spcBef>
                <a:spcPct val="0"/>
              </a:spcBef>
              <a:spcAft>
                <a:spcPts val="0"/>
              </a:spcAft>
              <a:buFontTx/>
              <a:buNone/>
              <a:defRPr/>
            </a:pPr>
            <a:r>
              <a:rPr lang="en-GB" altLang="en-US" sz="1600" dirty="0">
                <a:latin typeface="Nunito" pitchFamily="2" charset="0"/>
                <a:ea typeface="MS PGothic" panose="020B0600070205080204" pitchFamily="34" charset="-128"/>
              </a:rPr>
              <a:t>31 March 2008</a:t>
            </a:r>
          </a:p>
        </p:txBody>
      </p:sp>
      <p:cxnSp>
        <p:nvCxnSpPr>
          <p:cNvPr id="21" name="Straight Connector 20">
            <a:extLst>
              <a:ext uri="{FF2B5EF4-FFF2-40B4-BE49-F238E27FC236}">
                <a16:creationId xmlns:a16="http://schemas.microsoft.com/office/drawing/2014/main" id="{913F5E9B-0F69-60E0-856B-E8349404FBA9}"/>
              </a:ext>
            </a:extLst>
          </p:cNvPr>
          <p:cNvCxnSpPr>
            <a:cxnSpLocks/>
          </p:cNvCxnSpPr>
          <p:nvPr/>
        </p:nvCxnSpPr>
        <p:spPr>
          <a:xfrm>
            <a:off x="1920129" y="4625767"/>
            <a:ext cx="6004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EB6BC10-BC86-B2E6-CD28-2FF28E0A51C7}"/>
              </a:ext>
            </a:extLst>
          </p:cNvPr>
          <p:cNvCxnSpPr>
            <a:cxnSpLocks/>
          </p:cNvCxnSpPr>
          <p:nvPr/>
        </p:nvCxnSpPr>
        <p:spPr>
          <a:xfrm flipV="1">
            <a:off x="7898856" y="4350589"/>
            <a:ext cx="0" cy="288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C79383-7885-772B-69EA-8DAFC99829D4}"/>
              </a:ext>
            </a:extLst>
          </p:cNvPr>
          <p:cNvCxnSpPr>
            <a:cxnSpLocks/>
          </p:cNvCxnSpPr>
          <p:nvPr/>
        </p:nvCxnSpPr>
        <p:spPr>
          <a:xfrm flipV="1">
            <a:off x="1936796" y="4350589"/>
            <a:ext cx="0" cy="2989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D10707E8-D40C-1A63-5764-3B633D0BAF9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AC355D8E-FC58-1EBB-5A08-996ACFC16ED1}"/>
              </a:ext>
            </a:extLst>
          </p:cNvPr>
          <p:cNvSpPr txBox="1">
            <a:spLocks noChangeArrowheads="1"/>
          </p:cNvSpPr>
          <p:nvPr/>
        </p:nvSpPr>
        <p:spPr bwMode="auto">
          <a:xfrm>
            <a:off x="552450" y="1853821"/>
            <a:ext cx="2736000" cy="1116000"/>
          </a:xfrm>
          <a:prstGeom prst="rect">
            <a:avLst/>
          </a:prstGeom>
          <a:solidFill>
            <a:srgbClr val="9DC3E6"/>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Service 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57DB0B69-5A96-3F85-B837-144AAD1926AD}"/>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38B4F9CB-AD98-8C62-43FB-0430B014557B}"/>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D9D54A6A-6CEB-2E20-9F68-EC01925E7B96}"/>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3A043641-B342-7888-5B6C-35725BF5F10D}"/>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8153C6EF-CA21-5A29-A675-08AEC79C1B0B}"/>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£4,375 </a:t>
            </a:r>
          </a:p>
          <a:p>
            <a:r>
              <a:rPr lang="en-GB" sz="2000" dirty="0">
                <a:latin typeface="Nunito" pitchFamily="2" charset="0"/>
              </a:rPr>
              <a:t>Lump sum: £13,125</a:t>
            </a:r>
          </a:p>
        </p:txBody>
      </p:sp>
    </p:spTree>
    <p:extLst>
      <p:ext uri="{BB962C8B-B14F-4D97-AF65-F5344CB8AC3E}">
        <p14:creationId xmlns:p14="http://schemas.microsoft.com/office/powerpoint/2010/main" val="227212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D49A3-4406-F0E0-D750-37547C29394B}"/>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4ED7B84-9305-1A29-E312-493B0481AF36}"/>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DD84841-743E-D40B-D305-03C4CCA7040C}"/>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A05FEB7-5718-D8AA-D9DD-D286F920F67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E3D3DD53-C93E-28D6-A605-C0CD5D79E742}"/>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15</a:t>
            </a:fld>
            <a:endParaRPr lang="en-US" dirty="0"/>
          </a:p>
        </p:txBody>
      </p:sp>
      <p:sp>
        <p:nvSpPr>
          <p:cNvPr id="9" name="Rectangle 8">
            <a:extLst>
              <a:ext uri="{FF2B5EF4-FFF2-40B4-BE49-F238E27FC236}">
                <a16:creationId xmlns:a16="http://schemas.microsoft.com/office/drawing/2014/main" id="{293FCD5D-9288-D28D-6B5D-ADA54AF530A3}"/>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11" name="Rectangle 10">
            <a:extLst>
              <a:ext uri="{FF2B5EF4-FFF2-40B4-BE49-F238E27FC236}">
                <a16:creationId xmlns:a16="http://schemas.microsoft.com/office/drawing/2014/main" id="{9DA56285-5E86-C53E-52B1-BC196DB7DDD0}"/>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eaLnBrk="1" hangingPunct="1">
              <a:lnSpc>
                <a:spcPts val="2000"/>
              </a:lnSpc>
              <a:spcBef>
                <a:spcPct val="0"/>
              </a:spcBef>
              <a:buFontTx/>
              <a:buNone/>
              <a:defRPr/>
            </a:pPr>
            <a:r>
              <a:rPr lang="en-GB" altLang="en-US" sz="1600" dirty="0">
                <a:solidFill>
                  <a:schemeClr val="tx1"/>
                </a:solidFill>
                <a:latin typeface="Nunito" pitchFamily="2" charset="0"/>
              </a:rPr>
              <a:t>6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£3,500</a:t>
            </a:r>
          </a:p>
        </p:txBody>
      </p:sp>
      <p:sp>
        <p:nvSpPr>
          <p:cNvPr id="20" name="TextBox 19">
            <a:extLst>
              <a:ext uri="{FF2B5EF4-FFF2-40B4-BE49-F238E27FC236}">
                <a16:creationId xmlns:a16="http://schemas.microsoft.com/office/drawing/2014/main" id="{4A858A67-00B1-3272-D0AE-C245A38CA4CC}"/>
              </a:ext>
            </a:extLst>
          </p:cNvPr>
          <p:cNvSpPr txBox="1">
            <a:spLocks noChangeArrowheads="1"/>
          </p:cNvSpPr>
          <p:nvPr/>
        </p:nvSpPr>
        <p:spPr bwMode="auto">
          <a:xfrm>
            <a:off x="7234240" y="3018589"/>
            <a:ext cx="1357310" cy="1332000"/>
          </a:xfrm>
          <a:prstGeom prst="rect">
            <a:avLst/>
          </a:prstGeom>
          <a:solidFill>
            <a:schemeClr val="accent4">
              <a:lumMod val="60000"/>
              <a:lumOff val="40000"/>
            </a:schemeClr>
          </a:solidFill>
          <a:ln>
            <a:noFill/>
          </a:ln>
          <a:effectLst>
            <a:reflection blurRad="6350" stA="52000" endA="300" endPos="35000" dir="5400000" sy="-100000" algn="bl" rotWithShape="0"/>
          </a:effectLst>
        </p:spPr>
        <p:txBody>
          <a:bodyPr wrap="square" lIns="180000" tIns="180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mn-lt"/>
                <a:ea typeface="MS PGothic" panose="020B0600070205080204" pitchFamily="34" charset="-128"/>
                <a:cs typeface="+mn-cs"/>
              </a:rPr>
              <a:t>60</a:t>
            </a:r>
            <a:r>
              <a:rPr lang="en-GB" altLang="en-US" sz="2400" b="1" baseline="30000" dirty="0">
                <a:latin typeface="+mn-lt"/>
                <a:ea typeface="MS PGothic" panose="020B0600070205080204" pitchFamily="34" charset="-128"/>
                <a:cs typeface="+mn-cs"/>
              </a:rPr>
              <a:t>ths</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Apr 2008 to</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March 2014</a:t>
            </a:r>
          </a:p>
        </p:txBody>
      </p:sp>
      <p:cxnSp>
        <p:nvCxnSpPr>
          <p:cNvPr id="21" name="Straight Connector 20">
            <a:extLst>
              <a:ext uri="{FF2B5EF4-FFF2-40B4-BE49-F238E27FC236}">
                <a16:creationId xmlns:a16="http://schemas.microsoft.com/office/drawing/2014/main" id="{90A69F46-9836-CE00-AFB8-8E8993B85F76}"/>
              </a:ext>
            </a:extLst>
          </p:cNvPr>
          <p:cNvCxnSpPr>
            <a:cxnSpLocks/>
          </p:cNvCxnSpPr>
          <p:nvPr/>
        </p:nvCxnSpPr>
        <p:spPr>
          <a:xfrm>
            <a:off x="4377717" y="4625767"/>
            <a:ext cx="356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47D454-3974-6262-AEA3-8B2D82F93103}"/>
              </a:ext>
            </a:extLst>
          </p:cNvPr>
          <p:cNvCxnSpPr>
            <a:cxnSpLocks/>
          </p:cNvCxnSpPr>
          <p:nvPr/>
        </p:nvCxnSpPr>
        <p:spPr>
          <a:xfrm flipV="1">
            <a:off x="7915276"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0D911B-4BCD-C7D4-B010-0EB6FD4DEB69}"/>
              </a:ext>
            </a:extLst>
          </p:cNvPr>
          <p:cNvCxnSpPr>
            <a:cxnSpLocks/>
          </p:cNvCxnSpPr>
          <p:nvPr/>
        </p:nvCxnSpPr>
        <p:spPr>
          <a:xfrm flipV="1">
            <a:off x="4403771"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024744D5-37F7-C516-BC3F-CC064D0D52D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873564D4-5FAC-CDA9-F3FC-C53516936FD4}"/>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Service 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089A2633-C66B-B513-8100-E51FAB04235E}"/>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8A4AE5BE-C803-1BF0-F041-0231F805C71D}"/>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B9F1A088-1F7C-7DA3-F955-9EB767F654EA}"/>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9A7B1D3C-DC25-16FA-01CB-FCA6DE962587}"/>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2E2929DD-8C4F-E849-A68A-F348C2E30719}"/>
              </a:ext>
            </a:extLst>
          </p:cNvPr>
          <p:cNvSpPr txBox="1"/>
          <p:nvPr/>
        </p:nvSpPr>
        <p:spPr>
          <a:xfrm>
            <a:off x="552450" y="4800600"/>
            <a:ext cx="6243856" cy="707886"/>
          </a:xfrm>
          <a:prstGeom prst="rect">
            <a:avLst/>
          </a:prstGeom>
          <a:noFill/>
        </p:spPr>
        <p:txBody>
          <a:bodyPr wrap="square" rtlCol="0">
            <a:spAutoFit/>
          </a:bodyPr>
          <a:lstStyle/>
          <a:p>
            <a:r>
              <a:rPr lang="en-GB" sz="2000" dirty="0">
                <a:latin typeface="Nunito" pitchFamily="2" charset="0"/>
              </a:rPr>
              <a:t>Yearly pension: £4,375 + £3,500</a:t>
            </a:r>
          </a:p>
          <a:p>
            <a:r>
              <a:rPr lang="en-GB" sz="2000" dirty="0">
                <a:latin typeface="Nunito" pitchFamily="2" charset="0"/>
              </a:rPr>
              <a:t>Lump sum: £13,125</a:t>
            </a:r>
          </a:p>
        </p:txBody>
      </p:sp>
    </p:spTree>
    <p:extLst>
      <p:ext uri="{BB962C8B-B14F-4D97-AF65-F5344CB8AC3E}">
        <p14:creationId xmlns:p14="http://schemas.microsoft.com/office/powerpoint/2010/main" val="389173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1270-7B0E-D40F-BE1C-4C3BFF534B0D}"/>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59AFDEB-89AA-D099-355D-274FCEBC845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14694F2-5B30-BF58-6E20-95FED4FA33B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A7F9B49-1718-AFF3-6989-FBB7B662B04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17F0C5E7-05DC-5DBC-39B5-A14374828B3F}"/>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16</a:t>
            </a:fld>
            <a:endParaRPr lang="en-US" dirty="0"/>
          </a:p>
        </p:txBody>
      </p:sp>
      <p:sp>
        <p:nvSpPr>
          <p:cNvPr id="9" name="Rectangle 8">
            <a:extLst>
              <a:ext uri="{FF2B5EF4-FFF2-40B4-BE49-F238E27FC236}">
                <a16:creationId xmlns:a16="http://schemas.microsoft.com/office/drawing/2014/main" id="{BFACB018-E7C9-BF74-4A1F-F77EC51058E9}"/>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800" dirty="0">
                <a:solidFill>
                  <a:schemeClr val="tx1"/>
                </a:solidFill>
                <a:latin typeface="Nunito" pitchFamily="2" charset="0"/>
                <a:ea typeface="MS PGothic" panose="020B0600070205080204" pitchFamily="34" charset="-128"/>
              </a:rPr>
              <a:t>1 Apr 2014 to</a:t>
            </a:r>
            <a:endParaRPr lang="en-GB" altLang="en-US" sz="1800" dirty="0">
              <a:solidFill>
                <a:schemeClr val="tx1"/>
              </a:solidFill>
              <a:latin typeface="Nunito" pitchFamily="2" charset="0"/>
            </a:endParaRPr>
          </a:p>
          <a:p>
            <a:pPr algn="ctr" eaLnBrk="1" hangingPunct="1">
              <a:lnSpc>
                <a:spcPts val="2000"/>
              </a:lnSpc>
              <a:spcBef>
                <a:spcPct val="0"/>
              </a:spcBef>
              <a:buFontTx/>
              <a:buNone/>
              <a:defRPr/>
            </a:pPr>
            <a:r>
              <a:rPr lang="en-GB" altLang="en-US" dirty="0">
                <a:solidFill>
                  <a:schemeClr val="tx1"/>
                </a:solidFill>
                <a:latin typeface="Nunito" pitchFamily="2" charset="0"/>
              </a:rPr>
              <a:t>31 Mar 2025</a:t>
            </a:r>
          </a:p>
          <a:p>
            <a:pPr algn="ctr" eaLnBrk="1" hangingPunct="1">
              <a:lnSpc>
                <a:spcPts val="2000"/>
              </a:lnSpc>
              <a:spcBef>
                <a:spcPct val="0"/>
              </a:spcBef>
              <a:buFontTx/>
              <a:buNone/>
              <a:defRPr/>
            </a:pPr>
            <a:r>
              <a:rPr lang="en-GB" altLang="en-US" sz="1800" dirty="0">
                <a:solidFill>
                  <a:schemeClr val="tx1"/>
                </a:solidFill>
                <a:latin typeface="Nunito" pitchFamily="2" charset="0"/>
              </a:rPr>
              <a:t>11 years</a:t>
            </a:r>
          </a:p>
          <a:p>
            <a:pPr algn="ctr" eaLnBrk="1" hangingPunct="1">
              <a:lnSpc>
                <a:spcPts val="2000"/>
              </a:lnSpc>
              <a:spcBef>
                <a:spcPct val="0"/>
              </a:spcBef>
              <a:buFontTx/>
              <a:buNone/>
              <a:defRPr/>
            </a:pPr>
            <a:endParaRPr lang="en-GB" altLang="en-US" sz="20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800" dirty="0">
                <a:solidFill>
                  <a:schemeClr val="tx1"/>
                </a:solidFill>
                <a:latin typeface="Nunito" pitchFamily="2" charset="0"/>
              </a:rPr>
              <a:t>Pension</a:t>
            </a:r>
          </a:p>
          <a:p>
            <a:pPr algn="ctr" eaLnBrk="1" hangingPunct="1">
              <a:lnSpc>
                <a:spcPts val="2000"/>
              </a:lnSpc>
              <a:spcBef>
                <a:spcPct val="0"/>
              </a:spcBef>
              <a:buFontTx/>
              <a:buNone/>
              <a:defRPr/>
            </a:pPr>
            <a:r>
              <a:rPr lang="en-GB" altLang="en-US" sz="2800" b="1" dirty="0">
                <a:solidFill>
                  <a:schemeClr val="tx1"/>
                </a:solidFill>
                <a:latin typeface="Nunito" pitchFamily="2" charset="0"/>
              </a:rPr>
              <a:t>£9,038</a:t>
            </a:r>
            <a:endParaRPr lang="en-GB" dirty="0">
              <a:solidFill>
                <a:prstClr val="white"/>
              </a:solidFill>
              <a:latin typeface="Nunito" pitchFamily="2" charset="0"/>
            </a:endParaRPr>
          </a:p>
          <a:p>
            <a:pPr algn="ctr" eaLnBrk="1" fontAlgn="auto" hangingPunct="1">
              <a:spcBef>
                <a:spcPts val="0"/>
              </a:spcBef>
              <a:spcAft>
                <a:spcPts val="0"/>
              </a:spcAft>
              <a:defRPr/>
            </a:pPr>
            <a:endParaRPr lang="en-GB" b="1" dirty="0">
              <a:solidFill>
                <a:prstClr val="white"/>
              </a:solidFill>
            </a:endParaRPr>
          </a:p>
        </p:txBody>
      </p:sp>
      <p:sp>
        <p:nvSpPr>
          <p:cNvPr id="11" name="Rectangle 10">
            <a:extLst>
              <a:ext uri="{FF2B5EF4-FFF2-40B4-BE49-F238E27FC236}">
                <a16:creationId xmlns:a16="http://schemas.microsoft.com/office/drawing/2014/main" id="{4509AA1E-95D2-13C2-3421-EF3DBAEF8CAD}"/>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eaLnBrk="1" hangingPunct="1">
              <a:lnSpc>
                <a:spcPts val="2000"/>
              </a:lnSpc>
              <a:spcBef>
                <a:spcPct val="0"/>
              </a:spcBef>
              <a:buFontTx/>
              <a:buNone/>
              <a:defRPr/>
            </a:pPr>
            <a:r>
              <a:rPr lang="en-GB" altLang="en-US" sz="1600" dirty="0">
                <a:solidFill>
                  <a:schemeClr val="tx1"/>
                </a:solidFill>
                <a:latin typeface="Nunito" pitchFamily="2" charset="0"/>
              </a:rPr>
              <a:t>6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£3,500</a:t>
            </a:r>
          </a:p>
        </p:txBody>
      </p:sp>
      <p:sp>
        <p:nvSpPr>
          <p:cNvPr id="20" name="TextBox 19">
            <a:extLst>
              <a:ext uri="{FF2B5EF4-FFF2-40B4-BE49-F238E27FC236}">
                <a16:creationId xmlns:a16="http://schemas.microsoft.com/office/drawing/2014/main" id="{BFF4B269-D9EE-CF50-F6A9-8A16AA6D7287}"/>
              </a:ext>
            </a:extLst>
          </p:cNvPr>
          <p:cNvSpPr txBox="1">
            <a:spLocks noChangeArrowheads="1"/>
          </p:cNvSpPr>
          <p:nvPr/>
        </p:nvSpPr>
        <p:spPr bwMode="auto">
          <a:xfrm>
            <a:off x="7234240" y="3125299"/>
            <a:ext cx="1357310" cy="1225290"/>
          </a:xfrm>
          <a:prstGeom prst="rect">
            <a:avLst/>
          </a:prstGeom>
          <a:solidFill>
            <a:srgbClr val="A9D18E"/>
          </a:solidFill>
          <a:ln>
            <a:noFill/>
          </a:ln>
          <a:effectLst>
            <a:reflection blurRad="6350" stA="52000" endA="300" endPos="35000" dir="5400000" sy="-100000" algn="bl" rotWithShape="0"/>
          </a:effectLst>
        </p:spPr>
        <p:txBody>
          <a:bodyPr wrap="square" lIns="180000" tIns="180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sz="2400" b="1" dirty="0">
                <a:latin typeface="+mn-lt"/>
                <a:ea typeface="MS PGothic" panose="020B0600070205080204" pitchFamily="34" charset="-128"/>
                <a:cs typeface="+mn-cs"/>
              </a:rPr>
              <a:t>49</a:t>
            </a:r>
            <a:r>
              <a:rPr lang="en-GB" altLang="en-US" sz="2400" b="1" baseline="30000" dirty="0">
                <a:latin typeface="+mn-lt"/>
                <a:ea typeface="MS PGothic" panose="020B0600070205080204" pitchFamily="34" charset="-128"/>
                <a:cs typeface="+mn-cs"/>
              </a:rPr>
              <a:t>ths</a:t>
            </a:r>
            <a:br>
              <a:rPr lang="en-GB" altLang="en-US" sz="1600" dirty="0">
                <a:latin typeface="+mn-lt"/>
                <a:ea typeface="MS PGothic" panose="020B0600070205080204" pitchFamily="34" charset="-128"/>
                <a:cs typeface="+mn-cs"/>
              </a:rPr>
            </a:br>
            <a:r>
              <a:rPr lang="en-GB" altLang="en-US" sz="1600" dirty="0">
                <a:latin typeface="+mn-lt"/>
                <a:ea typeface="MS PGothic" panose="020B0600070205080204" pitchFamily="34" charset="-128"/>
                <a:cs typeface="+mn-cs"/>
              </a:rPr>
              <a:t>From </a:t>
            </a:r>
          </a:p>
          <a:p>
            <a:pPr defTabSz="457200" eaLnBrk="1" fontAlgn="auto" hangingPunct="1">
              <a:lnSpc>
                <a:spcPct val="100000"/>
              </a:lnSpc>
              <a:spcBef>
                <a:spcPct val="0"/>
              </a:spcBef>
              <a:spcAft>
                <a:spcPts val="0"/>
              </a:spcAft>
              <a:buFontTx/>
              <a:buNone/>
              <a:defRPr/>
            </a:pPr>
            <a:r>
              <a:rPr lang="en-GB" altLang="en-US" sz="1600" dirty="0">
                <a:latin typeface="+mn-lt"/>
                <a:ea typeface="MS PGothic" panose="020B0600070205080204" pitchFamily="34" charset="-128"/>
                <a:cs typeface="+mn-cs"/>
              </a:rPr>
              <a:t>Apr 2014</a:t>
            </a:r>
          </a:p>
        </p:txBody>
      </p:sp>
      <p:cxnSp>
        <p:nvCxnSpPr>
          <p:cNvPr id="21" name="Straight Connector 20">
            <a:extLst>
              <a:ext uri="{FF2B5EF4-FFF2-40B4-BE49-F238E27FC236}">
                <a16:creationId xmlns:a16="http://schemas.microsoft.com/office/drawing/2014/main" id="{1F247000-2429-2A9F-ED0E-845F59C39642}"/>
              </a:ext>
            </a:extLst>
          </p:cNvPr>
          <p:cNvCxnSpPr>
            <a:cxnSpLocks/>
          </p:cNvCxnSpPr>
          <p:nvPr/>
        </p:nvCxnSpPr>
        <p:spPr>
          <a:xfrm>
            <a:off x="6165664" y="4625767"/>
            <a:ext cx="1776053"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0C89F3-5E65-7A55-835D-A681A0682070}"/>
              </a:ext>
            </a:extLst>
          </p:cNvPr>
          <p:cNvCxnSpPr>
            <a:cxnSpLocks/>
          </p:cNvCxnSpPr>
          <p:nvPr/>
        </p:nvCxnSpPr>
        <p:spPr>
          <a:xfrm flipV="1">
            <a:off x="7915276" y="4350589"/>
            <a:ext cx="0" cy="252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EFD0D0-21BC-BEE7-991D-0AEF38EDC4E1}"/>
              </a:ext>
            </a:extLst>
          </p:cNvPr>
          <p:cNvCxnSpPr>
            <a:cxnSpLocks/>
          </p:cNvCxnSpPr>
          <p:nvPr/>
        </p:nvCxnSpPr>
        <p:spPr>
          <a:xfrm flipV="1">
            <a:off x="6165664" y="4350589"/>
            <a:ext cx="0" cy="299992"/>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1C0A9228-FB2B-067B-1325-C6A154623A15}"/>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How are your benefits calculated?</a:t>
            </a:r>
          </a:p>
        </p:txBody>
      </p:sp>
      <p:sp>
        <p:nvSpPr>
          <p:cNvPr id="26" name="TextBox 2">
            <a:extLst>
              <a:ext uri="{FF2B5EF4-FFF2-40B4-BE49-F238E27FC236}">
                <a16:creationId xmlns:a16="http://schemas.microsoft.com/office/drawing/2014/main" id="{878AA75C-CECE-F539-7D2B-B087A4880E1D}"/>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To 31 March 2008</a:t>
            </a:r>
          </a:p>
          <a:p>
            <a:pPr algn="ctr">
              <a:lnSpc>
                <a:spcPts val="2000"/>
              </a:lnSpc>
              <a:spcBef>
                <a:spcPct val="0"/>
              </a:spcBef>
              <a:spcAft>
                <a:spcPts val="600"/>
              </a:spcAft>
              <a:buNone/>
              <a:defRPr/>
            </a:pPr>
            <a:r>
              <a:rPr lang="en-GB" altLang="en-US" sz="1600" dirty="0">
                <a:latin typeface="Nunito" pitchFamily="2" charset="0"/>
              </a:rPr>
              <a:t>10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£4,375</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59305656-CBBD-0F65-6D07-6CD6B8A6A9E0}"/>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tax-free lump sum</a:t>
            </a:r>
          </a:p>
          <a:p>
            <a:pPr algn="ctr" eaLnBrk="1" hangingPunct="1">
              <a:lnSpc>
                <a:spcPts val="2000"/>
              </a:lnSpc>
              <a:spcBef>
                <a:spcPts val="1200"/>
              </a:spcBef>
              <a:buFontTx/>
              <a:buNone/>
              <a:defRPr/>
            </a:pPr>
            <a:r>
              <a:rPr lang="en-GB" altLang="en-US" sz="2400" b="1" dirty="0">
                <a:latin typeface="Nunito" pitchFamily="2" charset="0"/>
              </a:rPr>
              <a:t>£13,125</a:t>
            </a:r>
          </a:p>
        </p:txBody>
      </p:sp>
      <p:sp>
        <p:nvSpPr>
          <p:cNvPr id="28" name="TextBox 27">
            <a:extLst>
              <a:ext uri="{FF2B5EF4-FFF2-40B4-BE49-F238E27FC236}">
                <a16:creationId xmlns:a16="http://schemas.microsoft.com/office/drawing/2014/main" id="{7CA18116-A841-8576-3B6F-58E88498FEB9}"/>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1B2D9FBC-A328-1F19-E1FE-02D961C7DE18}"/>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C20F5F38-7DEE-FC1B-293B-C1BD1140533C}"/>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09262388-0829-3143-B726-DD147E0C46D5}"/>
              </a:ext>
            </a:extLst>
          </p:cNvPr>
          <p:cNvSpPr txBox="1"/>
          <p:nvPr/>
        </p:nvSpPr>
        <p:spPr>
          <a:xfrm>
            <a:off x="552449" y="4800600"/>
            <a:ext cx="7174229" cy="954107"/>
          </a:xfrm>
          <a:prstGeom prst="rect">
            <a:avLst/>
          </a:prstGeom>
          <a:noFill/>
        </p:spPr>
        <p:txBody>
          <a:bodyPr wrap="square" rtlCol="0">
            <a:spAutoFit/>
          </a:bodyPr>
          <a:lstStyle/>
          <a:p>
            <a:r>
              <a:rPr lang="en-GB" sz="2000" dirty="0">
                <a:latin typeface="Nunito" pitchFamily="2" charset="0"/>
              </a:rPr>
              <a:t>Yearly pension: £4,375 + £3,500 + £9,038 = </a:t>
            </a:r>
            <a:r>
              <a:rPr lang="en-GB" sz="2800" b="1" dirty="0">
                <a:latin typeface="Nunito" pitchFamily="2" charset="0"/>
              </a:rPr>
              <a:t>£16,913</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£13,125</a:t>
            </a:r>
            <a:endParaRPr lang="en-GB" sz="2000" b="1" dirty="0">
              <a:latin typeface="Nunito" pitchFamily="2" charset="0"/>
            </a:endParaRPr>
          </a:p>
        </p:txBody>
      </p:sp>
    </p:spTree>
    <p:extLst>
      <p:ext uri="{BB962C8B-B14F-4D97-AF65-F5344CB8AC3E}">
        <p14:creationId xmlns:p14="http://schemas.microsoft.com/office/powerpoint/2010/main" val="418449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C102-2B81-93D9-6C1D-B8A5BA2AD2C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1DBA97F-796A-EF95-6460-9B7422778F0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90E409E-99AE-E87C-59F9-A6F006A67B8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50D2E02-A2BF-6258-CF25-3C29940A61B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5" name="Title 3">
            <a:extLst>
              <a:ext uri="{FF2B5EF4-FFF2-40B4-BE49-F238E27FC236}">
                <a16:creationId xmlns:a16="http://schemas.microsoft.com/office/drawing/2014/main" id="{BF1730DD-C9C8-7AE3-C8A8-D78707C271A3}"/>
              </a:ext>
            </a:extLst>
          </p:cNvPr>
          <p:cNvSpPr txBox="1">
            <a:spLocks/>
          </p:cNvSpPr>
          <p:nvPr/>
        </p:nvSpPr>
        <p:spPr>
          <a:xfrm>
            <a:off x="471638" y="655938"/>
            <a:ext cx="7886700" cy="619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What if you’re part time?</a:t>
            </a:r>
          </a:p>
        </p:txBody>
      </p:sp>
      <p:sp>
        <p:nvSpPr>
          <p:cNvPr id="6" name="Content Placeholder 4">
            <a:extLst>
              <a:ext uri="{FF2B5EF4-FFF2-40B4-BE49-F238E27FC236}">
                <a16:creationId xmlns:a16="http://schemas.microsoft.com/office/drawing/2014/main" id="{8214342E-8D68-DCDF-3C93-E2DF290C4258}"/>
              </a:ext>
            </a:extLst>
          </p:cNvPr>
          <p:cNvSpPr txBox="1">
            <a:spLocks/>
          </p:cNvSpPr>
          <p:nvPr/>
        </p:nvSpPr>
        <p:spPr>
          <a:xfrm>
            <a:off x="588645" y="1274966"/>
            <a:ext cx="7966710" cy="3918710"/>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Assume the member in the example works 50% of full time – 18 hours a week for an employer where FT hours are 36 per week</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CARE benefits build up based on actual pay</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Membership in the final salary scheme is scaled down for part time working. In this example, the member builds up one year of membership every two years</a:t>
            </a:r>
          </a:p>
          <a:p>
            <a:pPr marL="342900" indent="-342900" algn="l">
              <a:lnSpc>
                <a:spcPct val="130000"/>
              </a:lnSpc>
              <a:spcAft>
                <a:spcPts val="1800"/>
              </a:spcAft>
              <a:buFont typeface="Arial" panose="020B0604020202020204" pitchFamily="34" charset="0"/>
              <a:buChar char="•"/>
            </a:pPr>
            <a:r>
              <a:rPr lang="en-GB" altLang="en-US" sz="5100" dirty="0">
                <a:latin typeface="Nunito" pitchFamily="2" charset="0"/>
              </a:rPr>
              <a:t>Actual pay in the final year is £17,500. </a:t>
            </a:r>
            <a:br>
              <a:rPr lang="en-GB" altLang="en-US" sz="5100" dirty="0">
                <a:latin typeface="Nunito" pitchFamily="2" charset="0"/>
              </a:rPr>
            </a:br>
            <a:r>
              <a:rPr lang="en-GB" altLang="en-US" sz="5100" dirty="0">
                <a:latin typeface="Nunito" pitchFamily="2" charset="0"/>
              </a:rPr>
              <a:t>But final pay in the final salary scheme is still £35,000</a:t>
            </a:r>
          </a:p>
        </p:txBody>
      </p:sp>
      <p:pic>
        <p:nvPicPr>
          <p:cNvPr id="3" name="Picture 2" descr="A close-up of a sign&#10;&#10;AI-generated content may be incorrect.">
            <a:extLst>
              <a:ext uri="{FF2B5EF4-FFF2-40B4-BE49-F238E27FC236}">
                <a16:creationId xmlns:a16="http://schemas.microsoft.com/office/drawing/2014/main" id="{2593901F-A36A-B17B-17A7-D38EB7937A2B}"/>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21920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3F78-3AE5-782D-B719-28DEFC697A1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B43EB19-A526-3990-79A8-458EBAAAA17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4683D1E-4260-05E9-69E9-6ACFF3B52B9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BA19C5F-372E-B18A-F7A2-7CDC47A084D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42FDA5AD-2CE2-F235-337B-F600BE5EBCC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18</a:t>
            </a:fld>
            <a:endParaRPr lang="en-US" dirty="0"/>
          </a:p>
        </p:txBody>
      </p:sp>
      <p:sp>
        <p:nvSpPr>
          <p:cNvPr id="9" name="Rectangle 8">
            <a:extLst>
              <a:ext uri="{FF2B5EF4-FFF2-40B4-BE49-F238E27FC236}">
                <a16:creationId xmlns:a16="http://schemas.microsoft.com/office/drawing/2014/main" id="{DE2BFA42-3A5C-F866-31F5-E889D9EF32E2}"/>
              </a:ext>
            </a:extLst>
          </p:cNvPr>
          <p:cNvSpPr/>
          <p:nvPr/>
        </p:nvSpPr>
        <p:spPr>
          <a:xfrm>
            <a:off x="5320306" y="1897186"/>
            <a:ext cx="1656000" cy="2453403"/>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800" dirty="0">
                <a:solidFill>
                  <a:schemeClr val="tx1"/>
                </a:solidFill>
                <a:latin typeface="Nunito" pitchFamily="2" charset="0"/>
                <a:ea typeface="MS PGothic" panose="020B0600070205080204" pitchFamily="34" charset="-128"/>
              </a:rPr>
              <a:t>1 Apr 2014 to</a:t>
            </a:r>
            <a:endParaRPr lang="en-GB" altLang="en-US" sz="1800" dirty="0">
              <a:solidFill>
                <a:schemeClr val="tx1"/>
              </a:solidFill>
              <a:latin typeface="Nunito" pitchFamily="2" charset="0"/>
            </a:endParaRPr>
          </a:p>
          <a:p>
            <a:pPr algn="ctr" eaLnBrk="1" hangingPunct="1">
              <a:lnSpc>
                <a:spcPts val="2000"/>
              </a:lnSpc>
              <a:spcBef>
                <a:spcPct val="0"/>
              </a:spcBef>
              <a:buFontTx/>
              <a:buNone/>
              <a:defRPr/>
            </a:pPr>
            <a:r>
              <a:rPr lang="en-GB" altLang="en-US" dirty="0">
                <a:solidFill>
                  <a:schemeClr val="tx1"/>
                </a:solidFill>
                <a:latin typeface="Nunito" pitchFamily="2" charset="0"/>
              </a:rPr>
              <a:t>31 Mar 2025</a:t>
            </a:r>
          </a:p>
          <a:p>
            <a:pPr algn="ctr" eaLnBrk="1" hangingPunct="1">
              <a:lnSpc>
                <a:spcPts val="2000"/>
              </a:lnSpc>
              <a:spcBef>
                <a:spcPct val="0"/>
              </a:spcBef>
              <a:buFontTx/>
              <a:buNone/>
              <a:defRPr/>
            </a:pPr>
            <a:r>
              <a:rPr lang="en-GB" altLang="en-US" sz="1800" dirty="0">
                <a:solidFill>
                  <a:schemeClr val="tx1"/>
                </a:solidFill>
                <a:latin typeface="Nunito" pitchFamily="2" charset="0"/>
              </a:rPr>
              <a:t>11 years</a:t>
            </a:r>
          </a:p>
          <a:p>
            <a:pPr algn="ctr" eaLnBrk="1" hangingPunct="1">
              <a:lnSpc>
                <a:spcPts val="2000"/>
              </a:lnSpc>
              <a:spcBef>
                <a:spcPct val="0"/>
              </a:spcBef>
              <a:buFontTx/>
              <a:buNone/>
              <a:defRPr/>
            </a:pPr>
            <a:endParaRPr lang="en-GB" altLang="en-US" sz="20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800" dirty="0">
                <a:solidFill>
                  <a:schemeClr val="tx1"/>
                </a:solidFill>
                <a:latin typeface="Nunito" pitchFamily="2" charset="0"/>
              </a:rPr>
              <a:t>Pension</a:t>
            </a:r>
          </a:p>
          <a:p>
            <a:pPr algn="ctr" eaLnBrk="1" hangingPunct="1">
              <a:lnSpc>
                <a:spcPts val="2000"/>
              </a:lnSpc>
              <a:spcBef>
                <a:spcPct val="0"/>
              </a:spcBef>
              <a:buFontTx/>
              <a:buNone/>
              <a:defRPr/>
            </a:pPr>
            <a:r>
              <a:rPr lang="en-GB" altLang="en-US" sz="2400" b="1" dirty="0">
                <a:solidFill>
                  <a:schemeClr val="tx1"/>
                </a:solidFill>
                <a:latin typeface="Nunito" pitchFamily="2" charset="0"/>
              </a:rPr>
              <a:t>£4,519</a:t>
            </a:r>
            <a:endParaRPr lang="en-GB" sz="2400" dirty="0">
              <a:solidFill>
                <a:prstClr val="white"/>
              </a:solidFill>
              <a:latin typeface="Nunito" pitchFamily="2" charset="0"/>
            </a:endParaRPr>
          </a:p>
          <a:p>
            <a:pPr algn="ctr" eaLnBrk="1" fontAlgn="auto" hangingPunct="1">
              <a:spcBef>
                <a:spcPts val="0"/>
              </a:spcBef>
              <a:spcAft>
                <a:spcPts val="0"/>
              </a:spcAft>
              <a:defRPr/>
            </a:pPr>
            <a:endParaRPr lang="en-GB" b="1" dirty="0">
              <a:solidFill>
                <a:prstClr val="white"/>
              </a:solidFill>
            </a:endParaRPr>
          </a:p>
        </p:txBody>
      </p:sp>
      <p:sp>
        <p:nvSpPr>
          <p:cNvPr id="11" name="Rectangle 10">
            <a:extLst>
              <a:ext uri="{FF2B5EF4-FFF2-40B4-BE49-F238E27FC236}">
                <a16:creationId xmlns:a16="http://schemas.microsoft.com/office/drawing/2014/main" id="{4C04B564-967E-DCAA-6584-8E6B2DC38841}"/>
              </a:ext>
            </a:extLst>
          </p:cNvPr>
          <p:cNvSpPr/>
          <p:nvPr/>
        </p:nvSpPr>
        <p:spPr>
          <a:xfrm>
            <a:off x="3627812" y="1885857"/>
            <a:ext cx="1476000" cy="24647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ts val="2000"/>
              </a:lnSpc>
              <a:spcBef>
                <a:spcPct val="0"/>
              </a:spcBef>
              <a:buFontTx/>
              <a:buNone/>
              <a:defRPr/>
            </a:pPr>
            <a:r>
              <a:rPr lang="en-GB" altLang="en-US" sz="1600" dirty="0">
                <a:solidFill>
                  <a:schemeClr val="tx1"/>
                </a:solidFill>
                <a:latin typeface="Nunito" pitchFamily="2" charset="0"/>
                <a:ea typeface="MS PGothic" panose="020B0600070205080204" pitchFamily="34" charset="-128"/>
              </a:rPr>
              <a:t>1 Apr 2008 to</a:t>
            </a:r>
            <a:br>
              <a:rPr lang="en-GB" altLang="en-US" sz="1600" dirty="0">
                <a:solidFill>
                  <a:schemeClr val="tx1"/>
                </a:solidFill>
                <a:latin typeface="Nunito" pitchFamily="2" charset="0"/>
                <a:ea typeface="MS PGothic" panose="020B0600070205080204" pitchFamily="34" charset="-128"/>
              </a:rPr>
            </a:br>
            <a:r>
              <a:rPr lang="en-GB" altLang="en-US" sz="1600" dirty="0">
                <a:solidFill>
                  <a:schemeClr val="tx1"/>
                </a:solidFill>
                <a:latin typeface="Nunito" pitchFamily="2" charset="0"/>
                <a:ea typeface="MS PGothic" panose="020B0600070205080204" pitchFamily="34" charset="-128"/>
              </a:rPr>
              <a:t>31 Mar 2014</a:t>
            </a:r>
            <a:endParaRPr lang="en-GB" altLang="en-US" sz="1600" dirty="0">
              <a:solidFill>
                <a:schemeClr val="tx1"/>
              </a:solidFill>
              <a:latin typeface="Nunito" pitchFamily="2" charset="0"/>
            </a:endParaRPr>
          </a:p>
          <a:p>
            <a:pPr algn="ctr">
              <a:lnSpc>
                <a:spcPts val="2000"/>
              </a:lnSpc>
              <a:spcBef>
                <a:spcPct val="0"/>
              </a:spcBef>
              <a:defRPr/>
            </a:pPr>
            <a:r>
              <a:rPr lang="en-GB" altLang="en-US" sz="1600" dirty="0">
                <a:solidFill>
                  <a:schemeClr val="tx1"/>
                </a:solidFill>
                <a:latin typeface="Nunito" pitchFamily="2" charset="0"/>
              </a:rPr>
              <a:t>6 years × 50% = </a:t>
            </a:r>
          </a:p>
          <a:p>
            <a:pPr algn="ctr" eaLnBrk="1" hangingPunct="1">
              <a:lnSpc>
                <a:spcPts val="2000"/>
              </a:lnSpc>
              <a:spcBef>
                <a:spcPct val="0"/>
              </a:spcBef>
              <a:buFontTx/>
              <a:buNone/>
              <a:defRPr/>
            </a:pPr>
            <a:r>
              <a:rPr lang="en-GB" altLang="en-US" sz="1600" dirty="0">
                <a:solidFill>
                  <a:schemeClr val="tx1"/>
                </a:solidFill>
                <a:latin typeface="Nunito" pitchFamily="2" charset="0"/>
              </a:rPr>
              <a:t>3 years</a:t>
            </a:r>
          </a:p>
          <a:p>
            <a:pPr algn="ctr" eaLnBrk="1" hangingPunct="1">
              <a:lnSpc>
                <a:spcPts val="2000"/>
              </a:lnSpc>
              <a:spcBef>
                <a:spcPct val="0"/>
              </a:spcBef>
              <a:buFontTx/>
              <a:buNone/>
              <a:defRPr/>
            </a:pPr>
            <a:endParaRPr lang="en-GB" altLang="en-US" sz="1600" dirty="0">
              <a:solidFill>
                <a:schemeClr val="tx1"/>
              </a:solidFill>
              <a:latin typeface="Nunito" pitchFamily="2" charset="0"/>
            </a:endParaRPr>
          </a:p>
          <a:p>
            <a:pPr algn="ctr" eaLnBrk="1" hangingPunct="1">
              <a:lnSpc>
                <a:spcPts val="2000"/>
              </a:lnSpc>
              <a:spcBef>
                <a:spcPct val="0"/>
              </a:spcBef>
              <a:spcAft>
                <a:spcPts val="1200"/>
              </a:spcAft>
              <a:buFontTx/>
              <a:buNone/>
              <a:defRPr/>
            </a:pPr>
            <a:r>
              <a:rPr lang="en-GB" altLang="en-US" sz="1600" dirty="0">
                <a:solidFill>
                  <a:schemeClr val="tx1"/>
                </a:solidFill>
                <a:latin typeface="Nunito" pitchFamily="2" charset="0"/>
              </a:rPr>
              <a:t>Pension</a:t>
            </a:r>
          </a:p>
          <a:p>
            <a:pPr algn="ctr" eaLnBrk="1" hangingPunct="1">
              <a:lnSpc>
                <a:spcPts val="2000"/>
              </a:lnSpc>
              <a:spcBef>
                <a:spcPct val="0"/>
              </a:spcBef>
              <a:spcAft>
                <a:spcPts val="1200"/>
              </a:spcAft>
              <a:buFontTx/>
              <a:buNone/>
              <a:defRPr/>
            </a:pPr>
            <a:r>
              <a:rPr lang="en-GB" altLang="en-US" sz="2400" b="1" dirty="0">
                <a:solidFill>
                  <a:schemeClr val="tx1"/>
                </a:solidFill>
                <a:latin typeface="Nunito" pitchFamily="2" charset="0"/>
              </a:rPr>
              <a:t>£1,750</a:t>
            </a:r>
          </a:p>
        </p:txBody>
      </p:sp>
      <p:sp>
        <p:nvSpPr>
          <p:cNvPr id="24" name="Title 1">
            <a:extLst>
              <a:ext uri="{FF2B5EF4-FFF2-40B4-BE49-F238E27FC236}">
                <a16:creationId xmlns:a16="http://schemas.microsoft.com/office/drawing/2014/main" id="{B7CDF5C0-5AD1-2C12-47E5-F14D5EDF300B}"/>
              </a:ext>
            </a:extLst>
          </p:cNvPr>
          <p:cNvSpPr txBox="1">
            <a:spLocks/>
          </p:cNvSpPr>
          <p:nvPr/>
        </p:nvSpPr>
        <p:spPr>
          <a:xfrm>
            <a:off x="428115" y="586803"/>
            <a:ext cx="8280400" cy="6840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Part time - example</a:t>
            </a:r>
          </a:p>
        </p:txBody>
      </p:sp>
      <p:sp>
        <p:nvSpPr>
          <p:cNvPr id="26" name="TextBox 2">
            <a:extLst>
              <a:ext uri="{FF2B5EF4-FFF2-40B4-BE49-F238E27FC236}">
                <a16:creationId xmlns:a16="http://schemas.microsoft.com/office/drawing/2014/main" id="{E93DBE90-873A-BF0F-C1D0-1E675EB80E72}"/>
              </a:ext>
            </a:extLst>
          </p:cNvPr>
          <p:cNvSpPr txBox="1">
            <a:spLocks noChangeArrowheads="1"/>
          </p:cNvSpPr>
          <p:nvPr/>
        </p:nvSpPr>
        <p:spPr bwMode="auto">
          <a:xfrm>
            <a:off x="552450" y="1853821"/>
            <a:ext cx="2736000" cy="1116000"/>
          </a:xfrm>
          <a:prstGeom prst="rect">
            <a:avLst/>
          </a:prstGeom>
          <a:solidFill>
            <a:schemeClr val="accent5">
              <a:lumMod val="60000"/>
              <a:lumOff val="40000"/>
            </a:schemeClr>
          </a:solidFill>
          <a:ln>
            <a:noFill/>
          </a:ln>
        </p:spPr>
        <p:txBody>
          <a:bodyPr wrap="square" lIns="0" tIns="0" rIns="0" bIns="0" anchor="ctr" anchorCtr="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a:lnSpc>
                <a:spcPts val="2000"/>
              </a:lnSpc>
              <a:spcBef>
                <a:spcPct val="0"/>
              </a:spcBef>
              <a:buNone/>
              <a:defRPr/>
            </a:pPr>
            <a:r>
              <a:rPr lang="en-GB" altLang="en-US" sz="1600" dirty="0">
                <a:latin typeface="Nunito" pitchFamily="2" charset="0"/>
                <a:cs typeface="+mn-cs"/>
              </a:rPr>
              <a:t>To 31 March 2008</a:t>
            </a:r>
          </a:p>
          <a:p>
            <a:pPr algn="ctr">
              <a:lnSpc>
                <a:spcPts val="2000"/>
              </a:lnSpc>
              <a:spcBef>
                <a:spcPct val="0"/>
              </a:spcBef>
              <a:spcAft>
                <a:spcPts val="600"/>
              </a:spcAft>
              <a:buNone/>
              <a:defRPr/>
            </a:pPr>
            <a:r>
              <a:rPr lang="en-GB" altLang="en-US" sz="1600" dirty="0">
                <a:latin typeface="Nunito" pitchFamily="2" charset="0"/>
              </a:rPr>
              <a:t>10 years × 50% = 5 years</a:t>
            </a:r>
            <a:endParaRPr lang="en-GB" altLang="en-US" sz="1600" b="1" dirty="0">
              <a:latin typeface="Nunito" pitchFamily="2" charset="0"/>
            </a:endParaRPr>
          </a:p>
          <a:p>
            <a:pPr algn="ctr">
              <a:lnSpc>
                <a:spcPts val="2000"/>
              </a:lnSpc>
              <a:spcBef>
                <a:spcPct val="0"/>
              </a:spcBef>
              <a:buNone/>
              <a:defRPr/>
            </a:pPr>
            <a:r>
              <a:rPr lang="en-GB" altLang="en-US" sz="1600" b="1" dirty="0">
                <a:latin typeface="Nunito" pitchFamily="2" charset="0"/>
              </a:rPr>
              <a:t>Pension </a:t>
            </a:r>
            <a:r>
              <a:rPr lang="en-GB" altLang="en-US" sz="2400" b="1" dirty="0">
                <a:latin typeface="Nunito" pitchFamily="2" charset="0"/>
              </a:rPr>
              <a:t>£2,188</a:t>
            </a:r>
            <a:endParaRPr lang="en-GB" altLang="en-US" sz="1600" b="1" dirty="0">
              <a:latin typeface="Nunito" pitchFamily="2" charset="0"/>
            </a:endParaRPr>
          </a:p>
        </p:txBody>
      </p:sp>
      <p:sp>
        <p:nvSpPr>
          <p:cNvPr id="27" name="TextBox 2">
            <a:extLst>
              <a:ext uri="{FF2B5EF4-FFF2-40B4-BE49-F238E27FC236}">
                <a16:creationId xmlns:a16="http://schemas.microsoft.com/office/drawing/2014/main" id="{842D5D54-AE58-E3D7-6A4B-DFA73D1D7729}"/>
              </a:ext>
            </a:extLst>
          </p:cNvPr>
          <p:cNvSpPr txBox="1">
            <a:spLocks noChangeArrowheads="1"/>
          </p:cNvSpPr>
          <p:nvPr/>
        </p:nvSpPr>
        <p:spPr bwMode="auto">
          <a:xfrm>
            <a:off x="552450" y="3473770"/>
            <a:ext cx="2736000" cy="876820"/>
          </a:xfrm>
          <a:prstGeom prst="rect">
            <a:avLst/>
          </a:prstGeom>
          <a:solidFill>
            <a:schemeClr val="accent5">
              <a:lumMod val="60000"/>
              <a:lumOff val="40000"/>
            </a:schemeClr>
          </a:solidFill>
          <a:ln>
            <a:noFill/>
          </a:ln>
        </p:spPr>
        <p:txBody>
          <a:bodyPr wrap="square" lIns="0" tIns="18000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Geneva" charset="0"/>
                <a:cs typeface="Geneva" charset="0"/>
              </a:defRPr>
            </a:lvl9pPr>
          </a:lstStyle>
          <a:p>
            <a:pPr algn="ctr" eaLnBrk="1" hangingPunct="1">
              <a:lnSpc>
                <a:spcPts val="2000"/>
              </a:lnSpc>
              <a:spcBef>
                <a:spcPts val="1200"/>
              </a:spcBef>
              <a:buFontTx/>
              <a:buNone/>
              <a:defRPr/>
            </a:pPr>
            <a:r>
              <a:rPr lang="en-GB" altLang="en-US" sz="1600" b="1" dirty="0">
                <a:latin typeface="Nunito" pitchFamily="2" charset="0"/>
              </a:rPr>
              <a:t>Plus tax free lump sum</a:t>
            </a:r>
          </a:p>
          <a:p>
            <a:pPr algn="ctr" eaLnBrk="1" hangingPunct="1">
              <a:lnSpc>
                <a:spcPts val="2000"/>
              </a:lnSpc>
              <a:spcBef>
                <a:spcPts val="1200"/>
              </a:spcBef>
              <a:buFontTx/>
              <a:buNone/>
              <a:defRPr/>
            </a:pPr>
            <a:r>
              <a:rPr lang="en-GB" altLang="en-US" sz="2400" b="1" dirty="0">
                <a:latin typeface="Nunito" pitchFamily="2" charset="0"/>
              </a:rPr>
              <a:t>£6,563</a:t>
            </a:r>
          </a:p>
        </p:txBody>
      </p:sp>
      <p:sp>
        <p:nvSpPr>
          <p:cNvPr id="28" name="TextBox 27">
            <a:extLst>
              <a:ext uri="{FF2B5EF4-FFF2-40B4-BE49-F238E27FC236}">
                <a16:creationId xmlns:a16="http://schemas.microsoft.com/office/drawing/2014/main" id="{281D6C15-5E2A-8C69-A1A9-20AB7EF89D79}"/>
              </a:ext>
            </a:extLst>
          </p:cNvPr>
          <p:cNvSpPr txBox="1"/>
          <p:nvPr/>
        </p:nvSpPr>
        <p:spPr>
          <a:xfrm>
            <a:off x="552450" y="2936350"/>
            <a:ext cx="2736000" cy="456851"/>
          </a:xfrm>
          <a:prstGeom prst="rect">
            <a:avLst/>
          </a:prstGeom>
          <a:noFill/>
        </p:spPr>
        <p:txBody>
          <a:bodyPr wrap="square" rtlCol="0" anchor="ctr" anchorCtr="0">
            <a:noAutofit/>
          </a:bodyPr>
          <a:lstStyle/>
          <a:p>
            <a:pPr algn="ctr"/>
            <a:r>
              <a:rPr lang="en-GB" sz="7200" b="0" i="0" dirty="0">
                <a:solidFill>
                  <a:srgbClr val="FF0000"/>
                </a:solidFill>
                <a:effectLst/>
                <a:latin typeface="Google Sans"/>
              </a:rPr>
              <a:t>+</a:t>
            </a:r>
            <a:endParaRPr lang="en-GB" sz="7200" dirty="0">
              <a:solidFill>
                <a:srgbClr val="FF0000"/>
              </a:solidFill>
            </a:endParaRPr>
          </a:p>
        </p:txBody>
      </p:sp>
      <p:pic>
        <p:nvPicPr>
          <p:cNvPr id="4" name="Picture 3" descr="A close-up of a sign&#10;&#10;AI-generated content may be incorrect.">
            <a:extLst>
              <a:ext uri="{FF2B5EF4-FFF2-40B4-BE49-F238E27FC236}">
                <a16:creationId xmlns:a16="http://schemas.microsoft.com/office/drawing/2014/main" id="{FC4F782F-0D96-E27A-6343-AD0E8F553EF0}"/>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TextBox 5">
            <a:extLst>
              <a:ext uri="{FF2B5EF4-FFF2-40B4-BE49-F238E27FC236}">
                <a16:creationId xmlns:a16="http://schemas.microsoft.com/office/drawing/2014/main" id="{D1A87799-E443-4965-2CB9-C79A4AFD1858}"/>
              </a:ext>
            </a:extLst>
          </p:cNvPr>
          <p:cNvSpPr txBox="1">
            <a:spLocks noChangeArrowheads="1"/>
          </p:cNvSpPr>
          <p:nvPr/>
        </p:nvSpPr>
        <p:spPr bwMode="auto">
          <a:xfrm>
            <a:off x="552450" y="1282015"/>
            <a:ext cx="6150724" cy="430887"/>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eaLnBrk="1" fontAlgn="auto" hangingPunct="1">
              <a:lnSpc>
                <a:spcPct val="100000"/>
              </a:lnSpc>
              <a:spcBef>
                <a:spcPct val="0"/>
              </a:spcBef>
              <a:spcAft>
                <a:spcPts val="0"/>
              </a:spcAft>
              <a:buFontTx/>
              <a:buNone/>
              <a:defRPr/>
            </a:pPr>
            <a:r>
              <a:rPr lang="en-GB" altLang="en-US" b="1" dirty="0">
                <a:solidFill>
                  <a:srgbClr val="007088"/>
                </a:solidFill>
                <a:latin typeface="+mn-lt"/>
                <a:ea typeface="MS PGothic" panose="020B0600070205080204" pitchFamily="34" charset="-128"/>
                <a:cs typeface="+mn-cs"/>
              </a:rPr>
              <a:t>Final pay = £35,000</a:t>
            </a:r>
          </a:p>
        </p:txBody>
      </p:sp>
      <p:sp>
        <p:nvSpPr>
          <p:cNvPr id="10" name="TextBox 9">
            <a:extLst>
              <a:ext uri="{FF2B5EF4-FFF2-40B4-BE49-F238E27FC236}">
                <a16:creationId xmlns:a16="http://schemas.microsoft.com/office/drawing/2014/main" id="{AD808D8C-B1FB-4419-B7BD-A1BE1FF7F9FC}"/>
              </a:ext>
            </a:extLst>
          </p:cNvPr>
          <p:cNvSpPr txBox="1"/>
          <p:nvPr/>
        </p:nvSpPr>
        <p:spPr>
          <a:xfrm>
            <a:off x="552449" y="4800600"/>
            <a:ext cx="7174229" cy="954107"/>
          </a:xfrm>
          <a:prstGeom prst="rect">
            <a:avLst/>
          </a:prstGeom>
          <a:noFill/>
        </p:spPr>
        <p:txBody>
          <a:bodyPr wrap="square" rtlCol="0">
            <a:spAutoFit/>
          </a:bodyPr>
          <a:lstStyle/>
          <a:p>
            <a:r>
              <a:rPr lang="en-GB" sz="2000" dirty="0">
                <a:latin typeface="Nunito" pitchFamily="2" charset="0"/>
              </a:rPr>
              <a:t>Yearly pension: £2,188 + £1,750 + £4,519 = </a:t>
            </a:r>
            <a:r>
              <a:rPr lang="en-GB" sz="2800" b="1" dirty="0">
                <a:latin typeface="Nunito" pitchFamily="2" charset="0"/>
              </a:rPr>
              <a:t>£8,457</a:t>
            </a:r>
            <a:endParaRPr lang="en-GB" sz="2000" b="1" dirty="0">
              <a:latin typeface="Nunito" pitchFamily="2" charset="0"/>
            </a:endParaRPr>
          </a:p>
          <a:p>
            <a:r>
              <a:rPr lang="en-GB" sz="2000" dirty="0">
                <a:latin typeface="Nunito" pitchFamily="2" charset="0"/>
              </a:rPr>
              <a:t>Lump sum: </a:t>
            </a:r>
            <a:r>
              <a:rPr lang="en-GB" sz="2800" b="1" dirty="0">
                <a:latin typeface="Nunito" pitchFamily="2" charset="0"/>
              </a:rPr>
              <a:t>£6,563</a:t>
            </a:r>
            <a:endParaRPr lang="en-GB" sz="2000" b="1" dirty="0">
              <a:latin typeface="Nunito" pitchFamily="2" charset="0"/>
            </a:endParaRPr>
          </a:p>
        </p:txBody>
      </p:sp>
    </p:spTree>
    <p:extLst>
      <p:ext uri="{BB962C8B-B14F-4D97-AF65-F5344CB8AC3E}">
        <p14:creationId xmlns:p14="http://schemas.microsoft.com/office/powerpoint/2010/main" val="100652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95615-D01B-95AF-F363-460375F6840B}"/>
            </a:ext>
          </a:extLst>
        </p:cNvPr>
        <p:cNvGrpSpPr/>
        <p:nvPr/>
      </p:nvGrpSpPr>
      <p:grpSpPr>
        <a:xfrm>
          <a:off x="0" y="0"/>
          <a:ext cx="0" cy="0"/>
          <a:chOff x="0" y="0"/>
          <a:chExt cx="0" cy="0"/>
        </a:xfrm>
      </p:grpSpPr>
      <p:pic>
        <p:nvPicPr>
          <p:cNvPr id="10" name="Picture 9" descr="A close-up of a clock&#10;&#10;AI-generated content may be incorrect.">
            <a:extLst>
              <a:ext uri="{FF2B5EF4-FFF2-40B4-BE49-F238E27FC236}">
                <a16:creationId xmlns:a16="http://schemas.microsoft.com/office/drawing/2014/main" id="{BFB8AF17-8543-2C4B-8095-0827AF6069AF}"/>
              </a:ext>
            </a:extLst>
          </p:cNvPr>
          <p:cNvPicPr>
            <a:picLocks noChangeAspect="1"/>
          </p:cNvPicPr>
          <p:nvPr/>
        </p:nvPicPr>
        <p:blipFill>
          <a:blip r:embed="rId3"/>
          <a:stretch>
            <a:fillRect/>
          </a:stretch>
        </p:blipFill>
        <p:spPr>
          <a:xfrm>
            <a:off x="2677300" y="1769077"/>
            <a:ext cx="2914506" cy="1734639"/>
          </a:xfrm>
          <a:prstGeom prst="rect">
            <a:avLst/>
          </a:prstGeom>
        </p:spPr>
      </p:pic>
      <p:pic>
        <p:nvPicPr>
          <p:cNvPr id="7" name="Picture 6" descr="A couple smiling at camera&#10;&#10;AI-generated content may be incorrect.">
            <a:extLst>
              <a:ext uri="{FF2B5EF4-FFF2-40B4-BE49-F238E27FC236}">
                <a16:creationId xmlns:a16="http://schemas.microsoft.com/office/drawing/2014/main" id="{B4A3D483-99FF-BD20-5D13-D47097E26D2A}"/>
              </a:ext>
            </a:extLst>
          </p:cNvPr>
          <p:cNvPicPr>
            <a:picLocks noChangeAspect="1"/>
          </p:cNvPicPr>
          <p:nvPr/>
        </p:nvPicPr>
        <p:blipFill>
          <a:blip r:embed="rId4"/>
          <a:stretch>
            <a:fillRect/>
          </a:stretch>
        </p:blipFill>
        <p:spPr>
          <a:xfrm>
            <a:off x="2550706" y="3496734"/>
            <a:ext cx="3044443" cy="1950177"/>
          </a:xfrm>
          <a:prstGeom prst="rect">
            <a:avLst/>
          </a:prstGeom>
        </p:spPr>
      </p:pic>
      <p:pic>
        <p:nvPicPr>
          <p:cNvPr id="5" name="Picture 4" descr="A person's legs in black pants&#10;&#10;AI-generated content may be incorrect.">
            <a:extLst>
              <a:ext uri="{FF2B5EF4-FFF2-40B4-BE49-F238E27FC236}">
                <a16:creationId xmlns:a16="http://schemas.microsoft.com/office/drawing/2014/main" id="{E26F769C-F040-7761-5FEE-8184E82F6312}"/>
              </a:ext>
            </a:extLst>
          </p:cNvPr>
          <p:cNvPicPr>
            <a:picLocks noChangeAspect="1"/>
          </p:cNvPicPr>
          <p:nvPr/>
        </p:nvPicPr>
        <p:blipFill>
          <a:blip r:embed="rId5"/>
          <a:srcRect b="29570"/>
          <a:stretch/>
        </p:blipFill>
        <p:spPr>
          <a:xfrm>
            <a:off x="6247346" y="1388022"/>
            <a:ext cx="1671369" cy="4129428"/>
          </a:xfrm>
          <a:prstGeom prst="rect">
            <a:avLst/>
          </a:prstGeom>
        </p:spPr>
      </p:pic>
      <p:sp>
        <p:nvSpPr>
          <p:cNvPr id="18" name="TextBox 17">
            <a:extLst>
              <a:ext uri="{FF2B5EF4-FFF2-40B4-BE49-F238E27FC236}">
                <a16:creationId xmlns:a16="http://schemas.microsoft.com/office/drawing/2014/main" id="{00C13423-4F4A-E3C4-2CBE-3B35724EB41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92B01FB-3976-4F04-A27C-6EB4C5670EB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4182CE23-8847-B5C6-4EB6-B9CB0A80603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Slide Number Placeholder 3">
            <a:extLst>
              <a:ext uri="{FF2B5EF4-FFF2-40B4-BE49-F238E27FC236}">
                <a16:creationId xmlns:a16="http://schemas.microsoft.com/office/drawing/2014/main" id="{FEDC45DB-3A7A-77E3-9980-0A26BD8AF24E}"/>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19</a:t>
            </a:fld>
            <a:endParaRPr lang="en-US" dirty="0"/>
          </a:p>
        </p:txBody>
      </p:sp>
      <p:sp>
        <p:nvSpPr>
          <p:cNvPr id="12" name="TextBox 11">
            <a:extLst>
              <a:ext uri="{FF2B5EF4-FFF2-40B4-BE49-F238E27FC236}">
                <a16:creationId xmlns:a16="http://schemas.microsoft.com/office/drawing/2014/main" id="{E00EB928-D106-389C-B8BF-36FA0588698D}"/>
              </a:ext>
            </a:extLst>
          </p:cNvPr>
          <p:cNvSpPr txBox="1"/>
          <p:nvPr/>
        </p:nvSpPr>
        <p:spPr>
          <a:xfrm rot="16200000">
            <a:off x="-1006592" y="3069415"/>
            <a:ext cx="2783855" cy="461665"/>
          </a:xfrm>
          <a:prstGeom prst="rect">
            <a:avLst/>
          </a:prstGeom>
          <a:noFill/>
        </p:spPr>
        <p:txBody>
          <a:bodyPr wrap="square" rtlCol="0">
            <a:spAutoFit/>
          </a:bodyPr>
          <a:lstStyle/>
          <a:p>
            <a:pPr algn="ctr"/>
            <a:r>
              <a:rPr lang="en-GB" sz="2400" b="1" dirty="0">
                <a:solidFill>
                  <a:schemeClr val="accent4">
                    <a:lumMod val="75000"/>
                  </a:schemeClr>
                </a:solidFill>
              </a:rPr>
              <a:t>Normal retirement</a:t>
            </a:r>
          </a:p>
        </p:txBody>
      </p:sp>
      <p:sp>
        <p:nvSpPr>
          <p:cNvPr id="15" name="TextBox 14">
            <a:extLst>
              <a:ext uri="{FF2B5EF4-FFF2-40B4-BE49-F238E27FC236}">
                <a16:creationId xmlns:a16="http://schemas.microsoft.com/office/drawing/2014/main" id="{28C2CE30-4ACE-716F-2561-667BF8414D76}"/>
              </a:ext>
            </a:extLst>
          </p:cNvPr>
          <p:cNvSpPr txBox="1"/>
          <p:nvPr/>
        </p:nvSpPr>
        <p:spPr>
          <a:xfrm>
            <a:off x="6063400" y="4750401"/>
            <a:ext cx="2607569" cy="461665"/>
          </a:xfrm>
          <a:prstGeom prst="rect">
            <a:avLst/>
          </a:prstGeom>
          <a:noFill/>
        </p:spPr>
        <p:txBody>
          <a:bodyPr wrap="square" rtlCol="0">
            <a:spAutoFit/>
          </a:bodyPr>
          <a:lstStyle/>
          <a:p>
            <a:pPr algn="ctr"/>
            <a:r>
              <a:rPr lang="en-GB" sz="2400" b="1" dirty="0">
                <a:solidFill>
                  <a:schemeClr val="accent5">
                    <a:lumMod val="75000"/>
                  </a:schemeClr>
                </a:solidFill>
              </a:rPr>
              <a:t>Flexible retirement</a:t>
            </a:r>
          </a:p>
        </p:txBody>
      </p:sp>
      <p:sp>
        <p:nvSpPr>
          <p:cNvPr id="16" name="TextBox 15">
            <a:extLst>
              <a:ext uri="{FF2B5EF4-FFF2-40B4-BE49-F238E27FC236}">
                <a16:creationId xmlns:a16="http://schemas.microsoft.com/office/drawing/2014/main" id="{D41C5DBE-1999-E785-AAA5-105E096186D4}"/>
              </a:ext>
            </a:extLst>
          </p:cNvPr>
          <p:cNvSpPr txBox="1"/>
          <p:nvPr/>
        </p:nvSpPr>
        <p:spPr>
          <a:xfrm>
            <a:off x="2906092" y="2132940"/>
            <a:ext cx="2375087" cy="830997"/>
          </a:xfrm>
          <a:prstGeom prst="rect">
            <a:avLst/>
          </a:prstGeom>
          <a:noFill/>
        </p:spPr>
        <p:txBody>
          <a:bodyPr wrap="square" rtlCol="0">
            <a:spAutoFit/>
          </a:bodyPr>
          <a:lstStyle/>
          <a:p>
            <a:pPr algn="ctr"/>
            <a:r>
              <a:rPr lang="en-GB" sz="2400" b="1" dirty="0">
                <a:solidFill>
                  <a:schemeClr val="bg1"/>
                </a:solidFill>
              </a:rPr>
              <a:t>Early or late retirement</a:t>
            </a:r>
          </a:p>
        </p:txBody>
      </p:sp>
      <p:sp>
        <p:nvSpPr>
          <p:cNvPr id="19" name="Title 4">
            <a:extLst>
              <a:ext uri="{FF2B5EF4-FFF2-40B4-BE49-F238E27FC236}">
                <a16:creationId xmlns:a16="http://schemas.microsoft.com/office/drawing/2014/main" id="{0E968B1F-1F4F-21F8-41E4-066050270B3F}"/>
              </a:ext>
            </a:extLst>
          </p:cNvPr>
          <p:cNvSpPr txBox="1">
            <a:spLocks/>
          </p:cNvSpPr>
          <p:nvPr/>
        </p:nvSpPr>
        <p:spPr>
          <a:xfrm>
            <a:off x="431799" y="597664"/>
            <a:ext cx="8276719" cy="717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When can you retire?</a:t>
            </a:r>
          </a:p>
        </p:txBody>
      </p:sp>
      <p:sp>
        <p:nvSpPr>
          <p:cNvPr id="14" name="TextBox 13">
            <a:extLst>
              <a:ext uri="{FF2B5EF4-FFF2-40B4-BE49-F238E27FC236}">
                <a16:creationId xmlns:a16="http://schemas.microsoft.com/office/drawing/2014/main" id="{3550A5FE-296B-C700-3E43-E85ECC9B5B20}"/>
              </a:ext>
            </a:extLst>
          </p:cNvPr>
          <p:cNvSpPr txBox="1"/>
          <p:nvPr/>
        </p:nvSpPr>
        <p:spPr>
          <a:xfrm rot="16200000">
            <a:off x="4260661" y="4114249"/>
            <a:ext cx="2960286" cy="461665"/>
          </a:xfrm>
          <a:prstGeom prst="rect">
            <a:avLst/>
          </a:prstGeom>
          <a:noFill/>
        </p:spPr>
        <p:txBody>
          <a:bodyPr wrap="square" rtlCol="0">
            <a:spAutoFit/>
          </a:bodyPr>
          <a:lstStyle/>
          <a:p>
            <a:pPr algn="ctr"/>
            <a:r>
              <a:rPr lang="en-GB" sz="2400" b="1" dirty="0">
                <a:solidFill>
                  <a:schemeClr val="accent2">
                    <a:lumMod val="75000"/>
                  </a:schemeClr>
                </a:solidFill>
              </a:rPr>
              <a:t>Redundancy</a:t>
            </a:r>
          </a:p>
        </p:txBody>
      </p:sp>
      <p:pic>
        <p:nvPicPr>
          <p:cNvPr id="11" name="Picture 10" descr="A close-up of a sign&#10;&#10;AI-generated content may be incorrect.">
            <a:extLst>
              <a:ext uri="{FF2B5EF4-FFF2-40B4-BE49-F238E27FC236}">
                <a16:creationId xmlns:a16="http://schemas.microsoft.com/office/drawing/2014/main" id="{B30D7B7D-C8C5-7C5C-ADEF-6781305E4A93}"/>
              </a:ext>
            </a:extLst>
          </p:cNvPr>
          <p:cNvPicPr>
            <a:picLocks noChangeAspect="1"/>
          </p:cNvPicPr>
          <p:nvPr/>
        </p:nvPicPr>
        <p:blipFill>
          <a:blip r:embed="rId6"/>
          <a:stretch>
            <a:fillRect/>
          </a:stretch>
        </p:blipFill>
        <p:spPr>
          <a:xfrm>
            <a:off x="7140205" y="5410984"/>
            <a:ext cx="1867062" cy="403895"/>
          </a:xfrm>
          <a:prstGeom prst="rect">
            <a:avLst/>
          </a:prstGeom>
        </p:spPr>
      </p:pic>
      <p:pic>
        <p:nvPicPr>
          <p:cNvPr id="20" name="Picture 19" descr="A person and person sitting together&#10;&#10;AI-generated content may be incorrect.">
            <a:extLst>
              <a:ext uri="{FF2B5EF4-FFF2-40B4-BE49-F238E27FC236}">
                <a16:creationId xmlns:a16="http://schemas.microsoft.com/office/drawing/2014/main" id="{4AF6D9A4-5694-6190-AF4E-510ADF269456}"/>
              </a:ext>
            </a:extLst>
          </p:cNvPr>
          <p:cNvPicPr>
            <a:picLocks noChangeAspect="1"/>
          </p:cNvPicPr>
          <p:nvPr/>
        </p:nvPicPr>
        <p:blipFill>
          <a:blip r:embed="rId7"/>
          <a:stretch>
            <a:fillRect/>
          </a:stretch>
        </p:blipFill>
        <p:spPr>
          <a:xfrm>
            <a:off x="592837" y="1942008"/>
            <a:ext cx="1981200" cy="2782824"/>
          </a:xfrm>
          <a:prstGeom prst="rect">
            <a:avLst/>
          </a:prstGeom>
        </p:spPr>
      </p:pic>
    </p:spTree>
    <p:extLst>
      <p:ext uri="{BB962C8B-B14F-4D97-AF65-F5344CB8AC3E}">
        <p14:creationId xmlns:p14="http://schemas.microsoft.com/office/powerpoint/2010/main" val="36819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5F62F-F659-143F-88E9-46474F7677E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EE88C3E-9707-A442-DF23-104F89A415D6}"/>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ABC119E-D534-3D72-51FC-C06973A9911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76C48E4-3327-9E33-94AA-FE3F9C42BC9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55F2C8D4-FFC5-E484-CC09-2D021611C30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2</a:t>
            </a:fld>
            <a:endParaRPr lang="en-US" dirty="0"/>
          </a:p>
        </p:txBody>
      </p:sp>
      <p:sp>
        <p:nvSpPr>
          <p:cNvPr id="6" name="Title 1">
            <a:extLst>
              <a:ext uri="{FF2B5EF4-FFF2-40B4-BE49-F238E27FC236}">
                <a16:creationId xmlns:a16="http://schemas.microsoft.com/office/drawing/2014/main" id="{72452CAC-1333-4C2A-6176-D4330F28EB4E}"/>
              </a:ext>
            </a:extLst>
          </p:cNvPr>
          <p:cNvSpPr txBox="1">
            <a:spLocks/>
          </p:cNvSpPr>
          <p:nvPr/>
        </p:nvSpPr>
        <p:spPr bwMode="auto">
          <a:xfrm>
            <a:off x="1381212" y="1646480"/>
            <a:ext cx="3240000" cy="1800000"/>
          </a:xfrm>
          <a:prstGeom prst="rect">
            <a:avLst/>
          </a:prstGeom>
          <a:solidFill>
            <a:schemeClr val="accent4">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p:spPr>
        <p:txBody>
          <a:bodyPr lIns="180000" tIns="180000" rIns="180000" bIns="144000" anchor="ctr" anchorCtr="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0000"/>
              </a:lnSpc>
              <a:spcBef>
                <a:spcPct val="0"/>
              </a:spcBef>
              <a:buFontTx/>
              <a:buNone/>
              <a:defRPr/>
            </a:pPr>
            <a:r>
              <a:rPr lang="en-GB" altLang="en-US" sz="2400" dirty="0">
                <a:solidFill>
                  <a:schemeClr val="bg1"/>
                </a:solidFill>
                <a:latin typeface="Nunito" pitchFamily="2" charset="0"/>
                <a:ea typeface="MS PGothic" panose="020B0600070205080204" pitchFamily="34" charset="-128"/>
                <a:cs typeface="Calibri"/>
              </a:rPr>
              <a:t>The LGPS is tax efficient - y</a:t>
            </a:r>
            <a:r>
              <a:rPr lang="en-GB" altLang="en-US" sz="2400" dirty="0">
                <a:solidFill>
                  <a:schemeClr val="bg1"/>
                </a:solidFill>
                <a:latin typeface="Nunito" pitchFamily="2" charset="0"/>
                <a:cs typeface="Calibri" panose="020F0502020204030204" pitchFamily="34" charset="0"/>
              </a:rPr>
              <a:t>ou get tax relief on your pension contributions</a:t>
            </a:r>
          </a:p>
        </p:txBody>
      </p:sp>
      <p:sp>
        <p:nvSpPr>
          <p:cNvPr id="14" name="TextBox 12">
            <a:extLst>
              <a:ext uri="{FF2B5EF4-FFF2-40B4-BE49-F238E27FC236}">
                <a16:creationId xmlns:a16="http://schemas.microsoft.com/office/drawing/2014/main" id="{66BB8217-BED1-9DBB-0C6A-F8118150A382}"/>
              </a:ext>
            </a:extLst>
          </p:cNvPr>
          <p:cNvSpPr txBox="1">
            <a:spLocks noChangeArrowheads="1"/>
          </p:cNvSpPr>
          <p:nvPr/>
        </p:nvSpPr>
        <p:spPr bwMode="auto">
          <a:xfrm>
            <a:off x="4764925" y="1646480"/>
            <a:ext cx="3240000" cy="1800000"/>
          </a:xfrm>
          <a:prstGeom prst="rect">
            <a:avLst/>
          </a:prstGeom>
          <a:solidFill>
            <a:schemeClr val="accent5">
              <a:lumMod val="75000"/>
            </a:schemeClr>
          </a:solidFill>
          <a:ln>
            <a:noFill/>
          </a:ln>
          <a:effectLst>
            <a:reflection blurRad="6350" stA="52000" endA="300" endPos="35000" dir="5400000" sy="-100000" algn="bl" rotWithShape="0"/>
          </a:effectLst>
          <a:scene3d>
            <a:camera prst="orthographicFront"/>
            <a:lightRig rig="threePt" dir="t"/>
          </a:scene3d>
          <a:sp3d extrusionH="25400" prstMaterial="matte"/>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Members of the Scheme before </a:t>
            </a:r>
            <a:br>
              <a:rPr lang="en-GB" altLang="en-US" sz="2400" dirty="0">
                <a:solidFill>
                  <a:schemeClr val="bg1"/>
                </a:solidFill>
                <a:latin typeface="Nunito" pitchFamily="2" charset="0"/>
              </a:rPr>
            </a:br>
            <a:r>
              <a:rPr lang="en-GB" altLang="en-US" sz="2400" dirty="0">
                <a:solidFill>
                  <a:schemeClr val="bg1"/>
                </a:solidFill>
                <a:latin typeface="Nunito" pitchFamily="2" charset="0"/>
              </a:rPr>
              <a:t>1</a:t>
            </a:r>
            <a:r>
              <a:rPr lang="en-GB" altLang="en-US" sz="2400" baseline="30000" dirty="0">
                <a:solidFill>
                  <a:schemeClr val="bg1"/>
                </a:solidFill>
                <a:latin typeface="Nunito" pitchFamily="2" charset="0"/>
              </a:rPr>
              <a:t> </a:t>
            </a:r>
            <a:r>
              <a:rPr lang="en-GB" altLang="en-US" sz="2400" dirty="0">
                <a:solidFill>
                  <a:schemeClr val="bg1"/>
                </a:solidFill>
                <a:latin typeface="Nunito" pitchFamily="2" charset="0"/>
              </a:rPr>
              <a:t>April 2008 receive an automatic </a:t>
            </a:r>
            <a:br>
              <a:rPr lang="en-GB" altLang="en-US" sz="2400" dirty="0">
                <a:solidFill>
                  <a:schemeClr val="bg1"/>
                </a:solidFill>
                <a:latin typeface="Nunito" pitchFamily="2" charset="0"/>
              </a:rPr>
            </a:br>
            <a:r>
              <a:rPr lang="en-GB" altLang="en-US" sz="2400" dirty="0">
                <a:solidFill>
                  <a:schemeClr val="bg1"/>
                </a:solidFill>
                <a:latin typeface="Nunito" pitchFamily="2" charset="0"/>
              </a:rPr>
              <a:t>tax-free lump sum</a:t>
            </a:r>
          </a:p>
        </p:txBody>
      </p:sp>
      <p:sp>
        <p:nvSpPr>
          <p:cNvPr id="22" name="Title 4">
            <a:extLst>
              <a:ext uri="{FF2B5EF4-FFF2-40B4-BE49-F238E27FC236}">
                <a16:creationId xmlns:a16="http://schemas.microsoft.com/office/drawing/2014/main" id="{90C6325B-2328-69A9-EAA1-FD15032200C0}"/>
              </a:ext>
            </a:extLst>
          </p:cNvPr>
          <p:cNvSpPr txBox="1">
            <a:spLocks/>
          </p:cNvSpPr>
          <p:nvPr/>
        </p:nvSpPr>
        <p:spPr>
          <a:xfrm>
            <a:off x="432306" y="568165"/>
            <a:ext cx="8280400" cy="8968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Did you know?</a:t>
            </a:r>
          </a:p>
        </p:txBody>
      </p:sp>
      <p:sp>
        <p:nvSpPr>
          <p:cNvPr id="10" name="TextBox 9">
            <a:extLst>
              <a:ext uri="{FF2B5EF4-FFF2-40B4-BE49-F238E27FC236}">
                <a16:creationId xmlns:a16="http://schemas.microsoft.com/office/drawing/2014/main" id="{8541745B-A9FC-6141-81A6-D0EC8DAB11DE}"/>
              </a:ext>
            </a:extLst>
          </p:cNvPr>
          <p:cNvSpPr txBox="1">
            <a:spLocks noChangeArrowheads="1"/>
          </p:cNvSpPr>
          <p:nvPr/>
        </p:nvSpPr>
        <p:spPr bwMode="auto">
          <a:xfrm>
            <a:off x="3144925" y="3627971"/>
            <a:ext cx="3240000" cy="1985611"/>
          </a:xfrm>
          <a:prstGeom prst="rect">
            <a:avLst/>
          </a:prstGeom>
          <a:solidFill>
            <a:schemeClr val="accent6">
              <a:lumMod val="75000"/>
            </a:schemeClr>
          </a:solidFill>
          <a:ln>
            <a:noFill/>
          </a:ln>
          <a:effectLst/>
          <a:scene3d>
            <a:camera prst="orthographicFront"/>
            <a:lightRig rig="threePt" dir="t"/>
          </a:scene3d>
          <a:sp3d extrusionH="25400" prstMaterial="matte"/>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0000" tIns="180000" rIns="180000" bIns="144000" anchor="ctr" anchorCtr="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None/>
            </a:pPr>
            <a:r>
              <a:rPr lang="en-GB" altLang="en-US" sz="2400" dirty="0">
                <a:solidFill>
                  <a:schemeClr val="bg1"/>
                </a:solidFill>
                <a:latin typeface="Nunito" pitchFamily="2" charset="0"/>
              </a:rPr>
              <a:t>You can exchange up to 25% of your pension pot for a tax-free lump sum – for every £1 you give up, you get £12 back</a:t>
            </a:r>
          </a:p>
        </p:txBody>
      </p:sp>
      <p:pic>
        <p:nvPicPr>
          <p:cNvPr id="5" name="Picture 4" descr="A close-up of a sign&#10;&#10;AI-generated content may be incorrect.">
            <a:extLst>
              <a:ext uri="{FF2B5EF4-FFF2-40B4-BE49-F238E27FC236}">
                <a16:creationId xmlns:a16="http://schemas.microsoft.com/office/drawing/2014/main" id="{DEA1C8F0-6D19-CB7B-B3FB-D8E82E1C1908}"/>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42658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6CE9-346A-532E-17D9-D6AF8093696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2868D266-2E09-FD6D-AD23-7ED346512448}"/>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6929402-453E-E916-6E36-5E70135747DC}"/>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65559E9-6DF9-8F35-ECC2-9AF59E0FAB4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9DCBB958-1543-78C3-CF65-8FA51E12FF24}"/>
              </a:ext>
            </a:extLst>
          </p:cNvPr>
          <p:cNvSpPr txBox="1">
            <a:spLocks/>
          </p:cNvSpPr>
          <p:nvPr/>
        </p:nvSpPr>
        <p:spPr>
          <a:xfrm>
            <a:off x="431800" y="628157"/>
            <a:ext cx="8378825" cy="619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rgbClr val="ED7D31"/>
                </a:solidFill>
                <a:latin typeface="Nunito" pitchFamily="2" charset="0"/>
              </a:rPr>
              <a:t>When can you retire?</a:t>
            </a:r>
          </a:p>
        </p:txBody>
      </p:sp>
      <p:pic>
        <p:nvPicPr>
          <p:cNvPr id="4" name="Picture 3" descr="A close-up of a sign&#10;&#10;AI-generated content may be incorrect.">
            <a:extLst>
              <a:ext uri="{FF2B5EF4-FFF2-40B4-BE49-F238E27FC236}">
                <a16:creationId xmlns:a16="http://schemas.microsoft.com/office/drawing/2014/main" id="{CDD94F02-55B9-9906-944B-057C43B5EABB}"/>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5" name="Rectangle: Rounded Corners 4">
            <a:extLst>
              <a:ext uri="{FF2B5EF4-FFF2-40B4-BE49-F238E27FC236}">
                <a16:creationId xmlns:a16="http://schemas.microsoft.com/office/drawing/2014/main" id="{DC9F6C96-049F-6515-FA63-0F0D5E719879}"/>
              </a:ext>
            </a:extLst>
          </p:cNvPr>
          <p:cNvSpPr/>
          <p:nvPr/>
        </p:nvSpPr>
        <p:spPr>
          <a:xfrm>
            <a:off x="3674786" y="2396987"/>
            <a:ext cx="1794425" cy="1271910"/>
          </a:xfrm>
          <a:prstGeom prst="roundRect">
            <a:avLst/>
          </a:prstGeom>
          <a:gradFill flip="none" rotWithShape="1">
            <a:gsLst>
              <a:gs pos="10000">
                <a:schemeClr val="accent2"/>
              </a:gs>
              <a:gs pos="90000">
                <a:srgbClr val="27BF2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dirty="0">
                <a:latin typeface="Nunito" pitchFamily="2" charset="0"/>
              </a:rPr>
              <a:t>SPA</a:t>
            </a:r>
          </a:p>
        </p:txBody>
      </p:sp>
      <p:sp>
        <p:nvSpPr>
          <p:cNvPr id="6" name="Arrow: Right 5">
            <a:extLst>
              <a:ext uri="{FF2B5EF4-FFF2-40B4-BE49-F238E27FC236}">
                <a16:creationId xmlns:a16="http://schemas.microsoft.com/office/drawing/2014/main" id="{63A2E16F-3F2F-3C91-4F97-F13D1A49845D}"/>
              </a:ext>
            </a:extLst>
          </p:cNvPr>
          <p:cNvSpPr/>
          <p:nvPr/>
        </p:nvSpPr>
        <p:spPr>
          <a:xfrm>
            <a:off x="5469211" y="2775413"/>
            <a:ext cx="3221637" cy="460744"/>
          </a:xfrm>
          <a:prstGeom prst="rightArrow">
            <a:avLst>
              <a:gd name="adj1" fmla="val 50000"/>
              <a:gd name="adj2" fmla="val 174285"/>
            </a:avLst>
          </a:prstGeom>
          <a:gradFill>
            <a:gsLst>
              <a:gs pos="10000">
                <a:srgbClr val="27BF2E"/>
              </a:gs>
              <a:gs pos="90000">
                <a:srgbClr val="166C1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DA5E9D3D-3361-E536-B353-A2289A92757F}"/>
              </a:ext>
            </a:extLst>
          </p:cNvPr>
          <p:cNvSpPr/>
          <p:nvPr/>
        </p:nvSpPr>
        <p:spPr>
          <a:xfrm rot="10800000">
            <a:off x="253874" y="2773577"/>
            <a:ext cx="3420912" cy="460744"/>
          </a:xfrm>
          <a:prstGeom prst="rightArrow">
            <a:avLst>
              <a:gd name="adj1" fmla="val 50000"/>
              <a:gd name="adj2" fmla="val 174285"/>
            </a:avLst>
          </a:prstGeom>
          <a:gradFill>
            <a:gsLst>
              <a:gs pos="43000">
                <a:schemeClr val="accent2"/>
              </a:gs>
              <a:gs pos="94000">
                <a:srgbClr val="C00000"/>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86F25882-D207-1DFC-B291-C6B515155BCE}"/>
              </a:ext>
            </a:extLst>
          </p:cNvPr>
          <p:cNvSpPr txBox="1"/>
          <p:nvPr/>
        </p:nvSpPr>
        <p:spPr>
          <a:xfrm>
            <a:off x="253874" y="2080685"/>
            <a:ext cx="1424091" cy="461665"/>
          </a:xfrm>
          <a:prstGeom prst="rect">
            <a:avLst/>
          </a:prstGeom>
          <a:noFill/>
        </p:spPr>
        <p:txBody>
          <a:bodyPr wrap="square">
            <a:spAutoFit/>
          </a:bodyPr>
          <a:lstStyle/>
          <a:p>
            <a:r>
              <a:rPr lang="en-US" sz="2400" b="1" dirty="0">
                <a:latin typeface="Nunito" pitchFamily="2" charset="0"/>
              </a:rPr>
              <a:t>Age 55</a:t>
            </a:r>
          </a:p>
        </p:txBody>
      </p:sp>
      <p:sp>
        <p:nvSpPr>
          <p:cNvPr id="10" name="TextBox 9">
            <a:extLst>
              <a:ext uri="{FF2B5EF4-FFF2-40B4-BE49-F238E27FC236}">
                <a16:creationId xmlns:a16="http://schemas.microsoft.com/office/drawing/2014/main" id="{4B36C07D-677D-0C25-C345-6FD5A668FF28}"/>
              </a:ext>
            </a:extLst>
          </p:cNvPr>
          <p:cNvSpPr txBox="1"/>
          <p:nvPr/>
        </p:nvSpPr>
        <p:spPr>
          <a:xfrm>
            <a:off x="7421329" y="2080684"/>
            <a:ext cx="1424091" cy="461665"/>
          </a:xfrm>
          <a:prstGeom prst="rect">
            <a:avLst/>
          </a:prstGeom>
          <a:noFill/>
        </p:spPr>
        <p:txBody>
          <a:bodyPr wrap="square">
            <a:spAutoFit/>
          </a:bodyPr>
          <a:lstStyle/>
          <a:p>
            <a:r>
              <a:rPr lang="en-US" sz="2400" b="1" dirty="0">
                <a:latin typeface="Nunito" pitchFamily="2" charset="0"/>
              </a:rPr>
              <a:t>Age 75</a:t>
            </a:r>
          </a:p>
        </p:txBody>
      </p:sp>
      <p:sp>
        <p:nvSpPr>
          <p:cNvPr id="11" name="TextBox 10">
            <a:extLst>
              <a:ext uri="{FF2B5EF4-FFF2-40B4-BE49-F238E27FC236}">
                <a16:creationId xmlns:a16="http://schemas.microsoft.com/office/drawing/2014/main" id="{AC8B381B-949B-3024-0B39-22CCB3880911}"/>
              </a:ext>
            </a:extLst>
          </p:cNvPr>
          <p:cNvSpPr txBox="1"/>
          <p:nvPr/>
        </p:nvSpPr>
        <p:spPr>
          <a:xfrm>
            <a:off x="1291017" y="3223569"/>
            <a:ext cx="2192184" cy="400110"/>
          </a:xfrm>
          <a:prstGeom prst="rect">
            <a:avLst/>
          </a:prstGeom>
          <a:noFill/>
        </p:spPr>
        <p:txBody>
          <a:bodyPr wrap="square">
            <a:spAutoFit/>
          </a:bodyPr>
          <a:lstStyle/>
          <a:p>
            <a:pPr algn="ctr"/>
            <a:r>
              <a:rPr lang="en-US" sz="2000" dirty="0">
                <a:latin typeface="Nunito" pitchFamily="2" charset="0"/>
              </a:rPr>
              <a:t>Reductions apply</a:t>
            </a:r>
          </a:p>
        </p:txBody>
      </p:sp>
      <p:sp>
        <p:nvSpPr>
          <p:cNvPr id="12" name="TextBox 11">
            <a:extLst>
              <a:ext uri="{FF2B5EF4-FFF2-40B4-BE49-F238E27FC236}">
                <a16:creationId xmlns:a16="http://schemas.microsoft.com/office/drawing/2014/main" id="{FED75FF4-A336-D090-1B34-EF3F1906A236}"/>
              </a:ext>
            </a:extLst>
          </p:cNvPr>
          <p:cNvSpPr txBox="1"/>
          <p:nvPr/>
        </p:nvSpPr>
        <p:spPr>
          <a:xfrm>
            <a:off x="5469211" y="3235863"/>
            <a:ext cx="2790910" cy="400110"/>
          </a:xfrm>
          <a:prstGeom prst="rect">
            <a:avLst/>
          </a:prstGeom>
          <a:noFill/>
        </p:spPr>
        <p:txBody>
          <a:bodyPr wrap="square">
            <a:spAutoFit/>
          </a:bodyPr>
          <a:lstStyle/>
          <a:p>
            <a:pPr algn="ctr"/>
            <a:r>
              <a:rPr lang="en-US" sz="2000" dirty="0">
                <a:latin typeface="Nunito" pitchFamily="2" charset="0"/>
              </a:rPr>
              <a:t>Enhancements apply</a:t>
            </a:r>
          </a:p>
        </p:txBody>
      </p:sp>
      <p:sp>
        <p:nvSpPr>
          <p:cNvPr id="14" name="TextBox 13">
            <a:extLst>
              <a:ext uri="{FF2B5EF4-FFF2-40B4-BE49-F238E27FC236}">
                <a16:creationId xmlns:a16="http://schemas.microsoft.com/office/drawing/2014/main" id="{BCF85C2A-374C-5043-E674-B848AB8565D3}"/>
              </a:ext>
            </a:extLst>
          </p:cNvPr>
          <p:cNvSpPr txBox="1"/>
          <p:nvPr/>
        </p:nvSpPr>
        <p:spPr>
          <a:xfrm>
            <a:off x="3525120" y="3879984"/>
            <a:ext cx="2192184" cy="707886"/>
          </a:xfrm>
          <a:prstGeom prst="rect">
            <a:avLst/>
          </a:prstGeom>
          <a:noFill/>
        </p:spPr>
        <p:txBody>
          <a:bodyPr wrap="square">
            <a:spAutoFit/>
          </a:bodyPr>
          <a:lstStyle/>
          <a:p>
            <a:pPr algn="ctr"/>
            <a:r>
              <a:rPr lang="en-US" sz="2000" dirty="0">
                <a:latin typeface="Nunito" pitchFamily="2" charset="0"/>
              </a:rPr>
              <a:t>Your State Pension Age</a:t>
            </a:r>
          </a:p>
        </p:txBody>
      </p:sp>
    </p:spTree>
    <p:extLst>
      <p:ext uri="{BB962C8B-B14F-4D97-AF65-F5344CB8AC3E}">
        <p14:creationId xmlns:p14="http://schemas.microsoft.com/office/powerpoint/2010/main" val="209732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C5A1D-92FB-7AC8-758B-9B643DF146F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F82F63C3-6644-651D-6FAF-23684A86500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36C1F98-F6EB-169B-5539-04A5529D0836}"/>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1ED1C0F-9004-9D69-AEA6-196F81FA575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F12BD979-9AD7-FC7F-B29E-F4E6CD691054}"/>
              </a:ext>
            </a:extLst>
          </p:cNvPr>
          <p:cNvSpPr txBox="1">
            <a:spLocks/>
          </p:cNvSpPr>
          <p:nvPr/>
        </p:nvSpPr>
        <p:spPr>
          <a:xfrm>
            <a:off x="431801" y="647686"/>
            <a:ext cx="7844910" cy="7989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chemeClr val="accent2"/>
                </a:solidFill>
                <a:latin typeface="Nunito" pitchFamily="2" charset="0"/>
              </a:rPr>
              <a:t>Retirement options</a:t>
            </a:r>
          </a:p>
        </p:txBody>
      </p:sp>
      <p:sp>
        <p:nvSpPr>
          <p:cNvPr id="4" name="Content Placeholder 4">
            <a:extLst>
              <a:ext uri="{FF2B5EF4-FFF2-40B4-BE49-F238E27FC236}">
                <a16:creationId xmlns:a16="http://schemas.microsoft.com/office/drawing/2014/main" id="{3384618A-520B-6BB3-FD73-8FEA53814E64}"/>
              </a:ext>
            </a:extLst>
          </p:cNvPr>
          <p:cNvSpPr txBox="1">
            <a:spLocks/>
          </p:cNvSpPr>
          <p:nvPr/>
        </p:nvSpPr>
        <p:spPr>
          <a:xfrm>
            <a:off x="431800" y="1825625"/>
            <a:ext cx="848628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2250" b="1" dirty="0">
                <a:latin typeface="Nunito" pitchFamily="2" charset="0"/>
              </a:rPr>
              <a:t>Age</a:t>
            </a:r>
            <a:r>
              <a:rPr lang="en-GB" altLang="en-US" sz="2250" dirty="0">
                <a:latin typeface="Nunito" pitchFamily="2" charset="0"/>
              </a:rPr>
              <a:t> </a:t>
            </a:r>
            <a:r>
              <a:rPr lang="en-GB" altLang="en-US" sz="2250" b="1" dirty="0">
                <a:latin typeface="Nunito" pitchFamily="2" charset="0"/>
              </a:rPr>
              <a:t>55-75</a:t>
            </a:r>
            <a:r>
              <a:rPr lang="en-GB" altLang="en-US" sz="2250" dirty="0">
                <a:latin typeface="Nunito" pitchFamily="2" charset="0"/>
              </a:rPr>
              <a:t> 			       without employer consent</a:t>
            </a:r>
          </a:p>
          <a:p>
            <a:pPr algn="l"/>
            <a:r>
              <a:rPr lang="en-GB" altLang="en-US" sz="2250" dirty="0">
                <a:latin typeface="Nunito" pitchFamily="2" charset="0"/>
              </a:rPr>
              <a:t> </a:t>
            </a:r>
          </a:p>
          <a:p>
            <a:pPr algn="l"/>
            <a:r>
              <a:rPr lang="en-GB" altLang="en-US" sz="2250" b="1" dirty="0">
                <a:latin typeface="Nunito" pitchFamily="2" charset="0"/>
              </a:rPr>
              <a:t>Flexible 55+</a:t>
            </a:r>
            <a:r>
              <a:rPr lang="en-GB" altLang="en-US" sz="2250" dirty="0">
                <a:latin typeface="Nunito" pitchFamily="2" charset="0"/>
              </a:rPr>
              <a:t>			       with employer consent</a:t>
            </a:r>
          </a:p>
          <a:p>
            <a:pPr algn="l"/>
            <a:endParaRPr lang="en-GB" altLang="en-US" sz="2250" dirty="0">
              <a:solidFill>
                <a:srgbClr val="FF6600"/>
              </a:solidFill>
              <a:latin typeface="Nunito" pitchFamily="2" charset="0"/>
            </a:endParaRPr>
          </a:p>
          <a:p>
            <a:pPr algn="l">
              <a:lnSpc>
                <a:spcPct val="50000"/>
              </a:lnSpc>
            </a:pPr>
            <a:r>
              <a:rPr lang="en-GB" altLang="en-US" sz="2250" b="1" dirty="0">
                <a:latin typeface="Nunito" pitchFamily="2" charset="0"/>
              </a:rPr>
              <a:t>Redundancy/efficiency</a:t>
            </a:r>
            <a:r>
              <a:rPr lang="en-GB" altLang="en-US" sz="2250" dirty="0">
                <a:latin typeface="Nunito" pitchFamily="2" charset="0"/>
              </a:rPr>
              <a:t>	       at age 55+</a:t>
            </a:r>
          </a:p>
          <a:p>
            <a:pPr algn="l">
              <a:lnSpc>
                <a:spcPct val="50000"/>
              </a:lnSpc>
            </a:pPr>
            <a:endParaRPr lang="en-GB" altLang="en-US" sz="2250" dirty="0">
              <a:solidFill>
                <a:srgbClr val="FF6600"/>
              </a:solidFill>
              <a:latin typeface="Nunito" pitchFamily="2" charset="0"/>
            </a:endParaRPr>
          </a:p>
          <a:p>
            <a:pPr algn="l"/>
            <a:r>
              <a:rPr lang="en-GB" altLang="en-US" sz="2250" b="1" dirty="0">
                <a:latin typeface="Nunito" pitchFamily="2" charset="0"/>
              </a:rPr>
              <a:t>Ill health</a:t>
            </a:r>
            <a:r>
              <a:rPr lang="en-GB" altLang="en-US" sz="2250" dirty="0">
                <a:latin typeface="Nunito" pitchFamily="2" charset="0"/>
              </a:rPr>
              <a:t>			       at any age, subject to conditions</a:t>
            </a:r>
          </a:p>
          <a:p>
            <a:pPr algn="l"/>
            <a:endParaRPr lang="en-GB" dirty="0"/>
          </a:p>
        </p:txBody>
      </p:sp>
      <p:sp>
        <p:nvSpPr>
          <p:cNvPr id="10" name="Arrow: Right 9">
            <a:extLst>
              <a:ext uri="{FF2B5EF4-FFF2-40B4-BE49-F238E27FC236}">
                <a16:creationId xmlns:a16="http://schemas.microsoft.com/office/drawing/2014/main" id="{7D08EBCA-ACA7-D144-5F19-02B86A74EE4C}"/>
              </a:ext>
            </a:extLst>
          </p:cNvPr>
          <p:cNvSpPr/>
          <p:nvPr/>
        </p:nvSpPr>
        <p:spPr>
          <a:xfrm>
            <a:off x="2444495" y="2628566"/>
            <a:ext cx="1985941" cy="484632"/>
          </a:xfrm>
          <a:prstGeom prst="rightArrow">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Right 10">
            <a:extLst>
              <a:ext uri="{FF2B5EF4-FFF2-40B4-BE49-F238E27FC236}">
                <a16:creationId xmlns:a16="http://schemas.microsoft.com/office/drawing/2014/main" id="{3F168816-6509-63F5-8D18-F802DABE0D31}"/>
              </a:ext>
            </a:extLst>
          </p:cNvPr>
          <p:cNvSpPr/>
          <p:nvPr/>
        </p:nvSpPr>
        <p:spPr>
          <a:xfrm>
            <a:off x="2241295" y="1720006"/>
            <a:ext cx="2189141" cy="48463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extLst>
              <a:ext uri="{FF2B5EF4-FFF2-40B4-BE49-F238E27FC236}">
                <a16:creationId xmlns:a16="http://schemas.microsoft.com/office/drawing/2014/main" id="{67565205-BC18-200B-F689-1D15C6A80A14}"/>
              </a:ext>
            </a:extLst>
          </p:cNvPr>
          <p:cNvSpPr/>
          <p:nvPr/>
        </p:nvSpPr>
        <p:spPr>
          <a:xfrm>
            <a:off x="3765295" y="3406770"/>
            <a:ext cx="665141" cy="484632"/>
          </a:xfrm>
          <a:prstGeom prst="rightArrow">
            <a:avLst/>
          </a:prstGeom>
          <a:solidFill>
            <a:schemeClr val="accent6">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extLst>
              <a:ext uri="{FF2B5EF4-FFF2-40B4-BE49-F238E27FC236}">
                <a16:creationId xmlns:a16="http://schemas.microsoft.com/office/drawing/2014/main" id="{029712F7-26ED-E93A-55F0-A0EB36581130}"/>
              </a:ext>
            </a:extLst>
          </p:cNvPr>
          <p:cNvSpPr/>
          <p:nvPr/>
        </p:nvSpPr>
        <p:spPr>
          <a:xfrm>
            <a:off x="2046562" y="4116878"/>
            <a:ext cx="2383874" cy="484632"/>
          </a:xfrm>
          <a:prstGeom prst="rightArrow">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A close-up of a sign&#10;&#10;AI-generated content may be incorrect.">
            <a:extLst>
              <a:ext uri="{FF2B5EF4-FFF2-40B4-BE49-F238E27FC236}">
                <a16:creationId xmlns:a16="http://schemas.microsoft.com/office/drawing/2014/main" id="{3E866DE9-B9C2-A0B6-AD8B-17D2005CADA6}"/>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575922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7895-03E4-9C13-42FC-D67F63C79AF9}"/>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5B54370-B0AB-BE84-A260-DE0D70B00E6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7927535-0256-F875-2E67-E41821C9B86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4033A75-7094-C44A-27B3-D25B77F1F87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3" name="Content Placeholder 3">
            <a:extLst>
              <a:ext uri="{FF2B5EF4-FFF2-40B4-BE49-F238E27FC236}">
                <a16:creationId xmlns:a16="http://schemas.microsoft.com/office/drawing/2014/main" id="{B2C6C651-B7D9-35E2-6113-2076679C19F7}"/>
              </a:ext>
            </a:extLst>
          </p:cNvPr>
          <p:cNvGraphicFramePr>
            <a:graphicFrameLocks/>
          </p:cNvGraphicFramePr>
          <p:nvPr>
            <p:extLst>
              <p:ext uri="{D42A27DB-BD31-4B8C-83A1-F6EECF244321}">
                <p14:modId xmlns:p14="http://schemas.microsoft.com/office/powerpoint/2010/main" val="3642326643"/>
              </p:ext>
            </p:extLst>
          </p:nvPr>
        </p:nvGraphicFramePr>
        <p:xfrm>
          <a:off x="431799" y="581025"/>
          <a:ext cx="8378826" cy="4813200"/>
        </p:xfrm>
        <a:graphic>
          <a:graphicData uri="http://schemas.openxmlformats.org/drawingml/2006/table">
            <a:tbl>
              <a:tblPr firstRow="1" bandRow="1">
                <a:tableStyleId>{5C22544A-7EE6-4342-B048-85BDC9FD1C3A}</a:tableStyleId>
              </a:tblPr>
              <a:tblGrid>
                <a:gridCol w="2792942">
                  <a:extLst>
                    <a:ext uri="{9D8B030D-6E8A-4147-A177-3AD203B41FA5}">
                      <a16:colId xmlns:a16="http://schemas.microsoft.com/office/drawing/2014/main" val="20000"/>
                    </a:ext>
                  </a:extLst>
                </a:gridCol>
                <a:gridCol w="2792942">
                  <a:extLst>
                    <a:ext uri="{9D8B030D-6E8A-4147-A177-3AD203B41FA5}">
                      <a16:colId xmlns:a16="http://schemas.microsoft.com/office/drawing/2014/main" val="20001"/>
                    </a:ext>
                  </a:extLst>
                </a:gridCol>
                <a:gridCol w="2792942">
                  <a:extLst>
                    <a:ext uri="{9D8B030D-6E8A-4147-A177-3AD203B41FA5}">
                      <a16:colId xmlns:a16="http://schemas.microsoft.com/office/drawing/2014/main" val="20002"/>
                    </a:ext>
                  </a:extLst>
                </a:gridCol>
              </a:tblGrid>
              <a:tr h="64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Number of years paid early</a:t>
                      </a:r>
                    </a:p>
                  </a:txBody>
                  <a:tcPr marL="68580" marR="68580" marT="34290" marB="34290"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Pension reduction</a:t>
                      </a:r>
                    </a:p>
                  </a:txBody>
                  <a:tcPr marL="68580" marR="68580" marT="34290" marB="34290" anchor="ctr">
                    <a:solidFill>
                      <a:schemeClr val="accent6">
                        <a:lumMod val="75000"/>
                      </a:schemeClr>
                    </a:solidFill>
                  </a:tcPr>
                </a:tc>
                <a:tc>
                  <a:txBody>
                    <a:bodyPr/>
                    <a:lstStyle/>
                    <a:p>
                      <a:pPr algn="ctr"/>
                      <a:r>
                        <a:rPr lang="en-GB" sz="1600" b="1" dirty="0">
                          <a:latin typeface="Nunito" pitchFamily="2" charset="0"/>
                        </a:rPr>
                        <a:t>Automatic</a:t>
                      </a:r>
                      <a:r>
                        <a:rPr lang="en-GB" sz="1600" b="1" baseline="0" dirty="0">
                          <a:latin typeface="Nunito" pitchFamily="2" charset="0"/>
                        </a:rPr>
                        <a:t> </a:t>
                      </a:r>
                    </a:p>
                    <a:p>
                      <a:pPr algn="ctr"/>
                      <a:r>
                        <a:rPr lang="en-GB" sz="1600" b="1" dirty="0">
                          <a:latin typeface="Nunito" pitchFamily="2" charset="0"/>
                        </a:rPr>
                        <a:t>lump sum reduction</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1"/>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2"/>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13.5%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3"/>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17.4%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6.5%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4"/>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20.9%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8.1%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5"/>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24.3%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6"/>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7</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27.4%</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11.1%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7"/>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8</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30.3%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12.6%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8"/>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33.0%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14.1%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09"/>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10</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35.6%</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15.5%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0"/>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11</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39.5%</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1"/>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12</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41.8%</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2"/>
                  </a:ext>
                </a:extLst>
              </a:tr>
              <a:tr h="320400">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13</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43.9%</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15000"/>
                        </a:lnSpc>
                        <a:spcAft>
                          <a:spcPts val="0"/>
                        </a:spcAft>
                      </a:pPr>
                      <a:r>
                        <a:rPr lang="en-GB" sz="1400" b="1" dirty="0">
                          <a:solidFill>
                            <a:srgbClr val="333333"/>
                          </a:solidFill>
                          <a:effectLst/>
                          <a:latin typeface="Nunito" pitchFamily="2" charset="0"/>
                          <a:ea typeface="Calibri" panose="020F0502020204030204" pitchFamily="34" charset="0"/>
                          <a:cs typeface="Times New Roman" panose="02020603050405020304" pitchFamily="18" charset="0"/>
                        </a:rPr>
                        <a:t>N/A</a:t>
                      </a:r>
                      <a:endParaRPr lang="en-GB" sz="1400" b="1" dirty="0">
                        <a:effectLst/>
                        <a:latin typeface="Nunito" pitchFamily="2"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extLst>
                  <a:ext uri="{0D108BD9-81ED-4DB2-BD59-A6C34878D82A}">
                    <a16:rowId xmlns:a16="http://schemas.microsoft.com/office/drawing/2014/main" val="10013"/>
                  </a:ext>
                </a:extLst>
              </a:tr>
            </a:tbl>
          </a:graphicData>
        </a:graphic>
      </p:graphicFrame>
      <p:pic>
        <p:nvPicPr>
          <p:cNvPr id="4" name="Picture 3" descr="A close-up of a sign&#10;&#10;AI-generated content may be incorrect.">
            <a:extLst>
              <a:ext uri="{FF2B5EF4-FFF2-40B4-BE49-F238E27FC236}">
                <a16:creationId xmlns:a16="http://schemas.microsoft.com/office/drawing/2014/main" id="{BBDB442A-F6B2-C814-2472-FE12172FD6F1}"/>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53283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40EA-7A0D-1AA4-D9C6-549C93EDC7D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D868AB55-F744-D5BC-D4C7-242D3CADA9AE}"/>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2C01970-AF87-E9DD-E70D-D93128A45AD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C1DAC49-8889-3394-D83D-0CE41E1C50A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195A29F9-AE6C-7C26-8262-2AD87E0020C3}"/>
              </a:ext>
            </a:extLst>
          </p:cNvPr>
          <p:cNvSpPr txBox="1">
            <a:spLocks/>
          </p:cNvSpPr>
          <p:nvPr/>
        </p:nvSpPr>
        <p:spPr>
          <a:xfrm>
            <a:off x="431800" y="686644"/>
            <a:ext cx="7524423" cy="790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85-year rule</a:t>
            </a:r>
          </a:p>
        </p:txBody>
      </p:sp>
      <p:sp>
        <p:nvSpPr>
          <p:cNvPr id="4" name="Content Placeholder 4">
            <a:extLst>
              <a:ext uri="{FF2B5EF4-FFF2-40B4-BE49-F238E27FC236}">
                <a16:creationId xmlns:a16="http://schemas.microsoft.com/office/drawing/2014/main" id="{F18A17CB-1B17-F642-D515-97B2D4A296E7}"/>
              </a:ext>
            </a:extLst>
          </p:cNvPr>
          <p:cNvSpPr txBox="1">
            <a:spLocks/>
          </p:cNvSpPr>
          <p:nvPr/>
        </p:nvSpPr>
        <p:spPr>
          <a:xfrm>
            <a:off x="530679" y="3356046"/>
            <a:ext cx="8279946" cy="2164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Applies to members who joined before 1 October 2006</a:t>
            </a:r>
          </a:p>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Smaller reductions on benefits built up before 1 April 2008</a:t>
            </a:r>
          </a:p>
          <a:p>
            <a:pPr algn="l">
              <a:lnSpc>
                <a:spcPct val="100000"/>
              </a:lnSpc>
              <a:spcBef>
                <a:spcPts val="0"/>
              </a:spcBef>
              <a:spcAft>
                <a:spcPts val="1800"/>
              </a:spcAft>
              <a:buClr>
                <a:srgbClr val="183850"/>
              </a:buClr>
            </a:pPr>
            <a:r>
              <a:rPr lang="en-GB" dirty="0">
                <a:latin typeface="Nunito" pitchFamily="2" charset="0"/>
                <a:ea typeface="Verdana" panose="020B0604030504040204" pitchFamily="34" charset="0"/>
                <a:cs typeface="Verdana" panose="020B0604030504040204" pitchFamily="34" charset="0"/>
              </a:rPr>
              <a:t>85-year rule protections built into all estimates </a:t>
            </a:r>
          </a:p>
          <a:p>
            <a:pPr algn="l"/>
            <a:endParaRPr lang="en-GB" dirty="0"/>
          </a:p>
        </p:txBody>
      </p:sp>
      <p:sp>
        <p:nvSpPr>
          <p:cNvPr id="13" name="TextBox 12">
            <a:extLst>
              <a:ext uri="{FF2B5EF4-FFF2-40B4-BE49-F238E27FC236}">
                <a16:creationId xmlns:a16="http://schemas.microsoft.com/office/drawing/2014/main" id="{30B7E84F-CEC4-2844-271E-B56CBE3533B2}"/>
              </a:ext>
            </a:extLst>
          </p:cNvPr>
          <p:cNvSpPr txBox="1"/>
          <p:nvPr/>
        </p:nvSpPr>
        <p:spPr>
          <a:xfrm>
            <a:off x="5770143" y="1790096"/>
            <a:ext cx="720000" cy="1080000"/>
          </a:xfrm>
          <a:prstGeom prst="rect">
            <a:avLst/>
          </a:prstGeom>
          <a:noFill/>
        </p:spPr>
        <p:txBody>
          <a:bodyPr wrap="square" rtlCol="0" anchor="ctr" anchorCtr="0">
            <a:noAutofit/>
          </a:bodyPr>
          <a:lstStyle/>
          <a:p>
            <a:pPr algn="ctr"/>
            <a:r>
              <a:rPr lang="en-GB" sz="4050" dirty="0"/>
              <a:t>=</a:t>
            </a:r>
          </a:p>
        </p:txBody>
      </p:sp>
      <p:sp>
        <p:nvSpPr>
          <p:cNvPr id="14" name="TextBox 13">
            <a:extLst>
              <a:ext uri="{FF2B5EF4-FFF2-40B4-BE49-F238E27FC236}">
                <a16:creationId xmlns:a16="http://schemas.microsoft.com/office/drawing/2014/main" id="{E116095F-39B5-BAAE-1EA3-E697BE2AD1EF}"/>
              </a:ext>
            </a:extLst>
          </p:cNvPr>
          <p:cNvSpPr txBox="1"/>
          <p:nvPr/>
        </p:nvSpPr>
        <p:spPr>
          <a:xfrm>
            <a:off x="6416990" y="1776277"/>
            <a:ext cx="1800000" cy="1060544"/>
          </a:xfrm>
          <a:prstGeom prst="rect">
            <a:avLst/>
          </a:prstGeom>
          <a:noFill/>
        </p:spPr>
        <p:txBody>
          <a:bodyPr wrap="square" rtlCol="0" anchor="ctr" anchorCtr="0">
            <a:noAutofit/>
          </a:bodyPr>
          <a:lstStyle/>
          <a:p>
            <a:pPr algn="ctr"/>
            <a:r>
              <a:rPr lang="en-GB" sz="3600" dirty="0">
                <a:latin typeface="Nunito" pitchFamily="2" charset="0"/>
              </a:rPr>
              <a:t>85</a:t>
            </a:r>
          </a:p>
        </p:txBody>
      </p:sp>
      <p:sp>
        <p:nvSpPr>
          <p:cNvPr id="15" name="TextBox 14">
            <a:extLst>
              <a:ext uri="{FF2B5EF4-FFF2-40B4-BE49-F238E27FC236}">
                <a16:creationId xmlns:a16="http://schemas.microsoft.com/office/drawing/2014/main" id="{FEE67C8A-6902-AA99-9687-ACB523F35C29}"/>
              </a:ext>
            </a:extLst>
          </p:cNvPr>
          <p:cNvSpPr txBox="1"/>
          <p:nvPr/>
        </p:nvSpPr>
        <p:spPr>
          <a:xfrm>
            <a:off x="781859" y="1776277"/>
            <a:ext cx="1872000" cy="1080000"/>
          </a:xfrm>
          <a:prstGeom prst="rect">
            <a:avLst/>
          </a:prstGeom>
          <a:solidFill>
            <a:schemeClr val="accent5">
              <a:lumMod val="60000"/>
              <a:lumOff val="4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3600" dirty="0">
                <a:latin typeface="Nunito" pitchFamily="2" charset="0"/>
              </a:rPr>
              <a:t>Age</a:t>
            </a:r>
          </a:p>
        </p:txBody>
      </p:sp>
      <p:sp>
        <p:nvSpPr>
          <p:cNvPr id="16" name="TextBox 15">
            <a:extLst>
              <a:ext uri="{FF2B5EF4-FFF2-40B4-BE49-F238E27FC236}">
                <a16:creationId xmlns:a16="http://schemas.microsoft.com/office/drawing/2014/main" id="{6DC9B6BE-D32A-C6AA-D94F-5CE8601B9564}"/>
              </a:ext>
            </a:extLst>
          </p:cNvPr>
          <p:cNvSpPr txBox="1"/>
          <p:nvPr/>
        </p:nvSpPr>
        <p:spPr>
          <a:xfrm>
            <a:off x="3291451" y="1776277"/>
            <a:ext cx="1872000" cy="1080000"/>
          </a:xfrm>
          <a:prstGeom prst="rect">
            <a:avLst/>
          </a:prstGeom>
          <a:solidFill>
            <a:schemeClr val="accent2">
              <a:lumMod val="40000"/>
              <a:lumOff val="6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3600" dirty="0">
                <a:latin typeface="Nunito" pitchFamily="2" charset="0"/>
              </a:rPr>
              <a:t>Service</a:t>
            </a:r>
          </a:p>
        </p:txBody>
      </p:sp>
      <p:sp>
        <p:nvSpPr>
          <p:cNvPr id="19" name="TextBox 18">
            <a:extLst>
              <a:ext uri="{FF2B5EF4-FFF2-40B4-BE49-F238E27FC236}">
                <a16:creationId xmlns:a16="http://schemas.microsoft.com/office/drawing/2014/main" id="{E7BB11D1-D9C4-3ACE-E854-4652B89E4CE9}"/>
              </a:ext>
            </a:extLst>
          </p:cNvPr>
          <p:cNvSpPr txBox="1"/>
          <p:nvPr/>
        </p:nvSpPr>
        <p:spPr>
          <a:xfrm>
            <a:off x="2644604" y="1776277"/>
            <a:ext cx="656102" cy="1080000"/>
          </a:xfrm>
          <a:prstGeom prst="rect">
            <a:avLst/>
          </a:prstGeom>
          <a:noFill/>
        </p:spPr>
        <p:txBody>
          <a:bodyPr wrap="square" rtlCol="0" anchor="ctr">
            <a:noAutofit/>
          </a:bodyPr>
          <a:lstStyle/>
          <a:p>
            <a:pPr algn="ctr"/>
            <a:r>
              <a:rPr lang="en-GB" sz="4400" b="0" i="0" dirty="0">
                <a:solidFill>
                  <a:srgbClr val="1F1F1F"/>
                </a:solidFill>
                <a:effectLst/>
                <a:latin typeface="Google Sans"/>
              </a:rPr>
              <a:t>+</a:t>
            </a:r>
            <a:endParaRPr lang="en-GB" sz="4050" dirty="0"/>
          </a:p>
        </p:txBody>
      </p:sp>
      <p:pic>
        <p:nvPicPr>
          <p:cNvPr id="5" name="Picture 4" descr="A close-up of a sign&#10;&#10;AI-generated content may be incorrect.">
            <a:extLst>
              <a:ext uri="{FF2B5EF4-FFF2-40B4-BE49-F238E27FC236}">
                <a16:creationId xmlns:a16="http://schemas.microsoft.com/office/drawing/2014/main" id="{B45BB509-3E2D-6D1E-5542-1AF901AA3D60}"/>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97403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BEE4-7F75-1337-E60F-0FAC527CAAB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3F3371F-92B8-4618-7BFF-C422A7A479B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01D48AE-8690-7E53-081E-C5F11B98883A}"/>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152E0E3-478A-A4EE-64B7-C27C37D0F6C1}"/>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8099E794-2AAD-43AB-3061-E311F3DB58CE}"/>
              </a:ext>
            </a:extLst>
          </p:cNvPr>
          <p:cNvGraphicFramePr>
            <a:graphicFrameLocks/>
          </p:cNvGraphicFramePr>
          <p:nvPr>
            <p:extLst>
              <p:ext uri="{D42A27DB-BD31-4B8C-83A1-F6EECF244321}">
                <p14:modId xmlns:p14="http://schemas.microsoft.com/office/powerpoint/2010/main" val="3836597220"/>
              </p:ext>
            </p:extLst>
          </p:nvPr>
        </p:nvGraphicFramePr>
        <p:xfrm>
          <a:off x="471669" y="1513749"/>
          <a:ext cx="7704000" cy="3672000"/>
        </p:xfrm>
        <a:graphic>
          <a:graphicData uri="http://schemas.openxmlformats.org/drawingml/2006/table">
            <a:tbl>
              <a:tblPr firstRow="1" bandRow="1">
                <a:tableStyleId>{5C22544A-7EE6-4342-B048-85BDC9FD1C3A}</a:tableStyleId>
              </a:tblPr>
              <a:tblGrid>
                <a:gridCol w="4392000">
                  <a:extLst>
                    <a:ext uri="{9D8B030D-6E8A-4147-A177-3AD203B41FA5}">
                      <a16:colId xmlns:a16="http://schemas.microsoft.com/office/drawing/2014/main" val="20000"/>
                    </a:ext>
                  </a:extLst>
                </a:gridCol>
                <a:gridCol w="165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tblGrid>
              <a:tr h="612000">
                <a:tc>
                  <a:txBody>
                    <a:bodyPr/>
                    <a:lstStyle/>
                    <a:p>
                      <a:pPr algn="l"/>
                      <a:r>
                        <a:rPr lang="en-GB" sz="1600" dirty="0">
                          <a:latin typeface="Nunito" pitchFamily="2" charset="0"/>
                        </a:rPr>
                        <a:t>Member details</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Yearly pension</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Lump sum</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l"/>
                      <a:r>
                        <a:rPr lang="en-GB" sz="1600" b="0" dirty="0">
                          <a:latin typeface="Nunito" pitchFamily="2" charset="0"/>
                        </a:rPr>
                        <a:t>Redundancy retirement between 55 and 65</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£16,913</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£13,125</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612000">
                <a:tc>
                  <a:txBody>
                    <a:bodyPr/>
                    <a:lstStyle/>
                    <a:p>
                      <a:pPr algn="l"/>
                      <a:r>
                        <a:rPr lang="en-GB" sz="1600" b="0" dirty="0">
                          <a:latin typeface="Nunito" pitchFamily="2" charset="0"/>
                        </a:rPr>
                        <a:t>Early retirement at age 58 (NPA 67)</a:t>
                      </a:r>
                    </a:p>
                  </a:txBody>
                  <a:tcPr marL="68580" marR="68580" marT="34290" marB="34290" anchor="ctr">
                    <a:noFill/>
                  </a:tcPr>
                </a:tc>
                <a:tc>
                  <a:txBody>
                    <a:bodyPr/>
                    <a:lstStyle/>
                    <a:p>
                      <a:pPr algn="ctr"/>
                      <a:r>
                        <a:rPr lang="en-GB" sz="1600" b="0" dirty="0">
                          <a:latin typeface="Nunito" pitchFamily="2" charset="0"/>
                        </a:rPr>
                        <a:t>£12,565</a:t>
                      </a:r>
                    </a:p>
                  </a:txBody>
                  <a:tcPr marL="68580" marR="68580" marT="34290" marB="34290" anchor="ctr">
                    <a:noFill/>
                  </a:tcPr>
                </a:tc>
                <a:tc>
                  <a:txBody>
                    <a:bodyPr/>
                    <a:lstStyle/>
                    <a:p>
                      <a:pPr algn="ctr"/>
                      <a:r>
                        <a:rPr lang="en-GB" sz="1600" b="0" dirty="0">
                          <a:latin typeface="Nunito" pitchFamily="2" charset="0"/>
                        </a:rPr>
                        <a:t>£12,692</a:t>
                      </a:r>
                    </a:p>
                  </a:txBody>
                  <a:tcPr marL="68580" marR="68580" marT="34290" marB="34290" anchor="ctr">
                    <a:noFill/>
                  </a:tcPr>
                </a:tc>
                <a:extLst>
                  <a:ext uri="{0D108BD9-81ED-4DB2-BD59-A6C34878D82A}">
                    <a16:rowId xmlns:a16="http://schemas.microsoft.com/office/drawing/2014/main" val="2912492448"/>
                  </a:ext>
                </a:extLst>
              </a:tr>
              <a:tr h="612000">
                <a:tc>
                  <a:txBody>
                    <a:bodyPr/>
                    <a:lstStyle/>
                    <a:p>
                      <a:pPr algn="l"/>
                      <a:r>
                        <a:rPr lang="en-GB" sz="1600" b="0" dirty="0">
                          <a:latin typeface="Nunito" pitchFamily="2" charset="0"/>
                        </a:rPr>
                        <a:t>Early retirement at age 63 (NPA 66)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£15,368</a:t>
                      </a:r>
                    </a:p>
                  </a:txBody>
                  <a:tcPr marL="68580" marR="68580" marT="34290" marB="34290" anchor="ctr">
                    <a:solidFill>
                      <a:srgbClr val="C5E0B4"/>
                    </a:solidFill>
                  </a:tcPr>
                </a:tc>
                <a:tc>
                  <a:txBody>
                    <a:bodyPr/>
                    <a:lstStyle/>
                    <a:p>
                      <a:pPr algn="ctr"/>
                      <a:r>
                        <a:rPr lang="en-GB" sz="1600" b="0" dirty="0">
                          <a:latin typeface="Nunito" pitchFamily="2" charset="0"/>
                        </a:rPr>
                        <a:t>£13,125</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Retirement at Normal Pension Age (= 66)</a:t>
                      </a:r>
                    </a:p>
                  </a:txBody>
                  <a:tcPr marL="68580" marR="68580" marT="34290" marB="34290" anchor="ctr">
                    <a:solidFill>
                      <a:srgbClr val="F7F7F7"/>
                    </a:solidFill>
                  </a:tcPr>
                </a:tc>
                <a:tc>
                  <a:txBody>
                    <a:bodyPr/>
                    <a:lstStyle/>
                    <a:p>
                      <a:pPr algn="ctr"/>
                      <a:r>
                        <a:rPr lang="en-GB" sz="1600" b="0" dirty="0">
                          <a:latin typeface="Nunito" pitchFamily="2" charset="0"/>
                        </a:rPr>
                        <a:t>£17,194</a:t>
                      </a:r>
                    </a:p>
                  </a:txBody>
                  <a:tcPr marL="68580" marR="68580" marT="34290" marB="34290" anchor="ctr">
                    <a:solidFill>
                      <a:srgbClr val="F7F7F7"/>
                    </a:solidFill>
                  </a:tcPr>
                </a:tc>
                <a:tc>
                  <a:txBody>
                    <a:bodyPr/>
                    <a:lstStyle/>
                    <a:p>
                      <a:pPr algn="ctr"/>
                      <a:r>
                        <a:rPr lang="en-GB" sz="1600" b="0" dirty="0">
                          <a:latin typeface="Nunito" pitchFamily="2" charset="0"/>
                        </a:rPr>
                        <a:t>£13,125</a:t>
                      </a:r>
                    </a:p>
                  </a:txBody>
                  <a:tcPr marL="68580" marR="68580" marT="34290" marB="34290" anchor="ctr">
                    <a:solidFill>
                      <a:srgbClr val="F7F7F7"/>
                    </a:solidFill>
                  </a:tcPr>
                </a:tc>
                <a:extLst>
                  <a:ext uri="{0D108BD9-81ED-4DB2-BD59-A6C34878D82A}">
                    <a16:rowId xmlns:a16="http://schemas.microsoft.com/office/drawing/2014/main" val="10004"/>
                  </a:ext>
                </a:extLst>
              </a:tr>
              <a:tr h="61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Late retirement at age 70 (NPA 66)</a:t>
                      </a:r>
                    </a:p>
                  </a:txBody>
                  <a:tcPr marL="68580" marR="68580" marT="34290" marB="34290" anchor="ctr">
                    <a:solidFill>
                      <a:srgbClr val="C5E0B4"/>
                    </a:solidFill>
                  </a:tcPr>
                </a:tc>
                <a:tc>
                  <a:txBody>
                    <a:bodyPr/>
                    <a:lstStyle/>
                    <a:p>
                      <a:pPr algn="ctr"/>
                      <a:r>
                        <a:rPr lang="en-GB" sz="1600" b="0" dirty="0">
                          <a:latin typeface="Nunito" pitchFamily="2" charset="0"/>
                        </a:rPr>
                        <a:t>£20,034</a:t>
                      </a:r>
                    </a:p>
                  </a:txBody>
                  <a:tcPr marL="68580" marR="68580" marT="34290" marB="34290" anchor="ctr">
                    <a:solidFill>
                      <a:srgbClr val="C5E0B4"/>
                    </a:solidFill>
                  </a:tcPr>
                </a:tc>
                <a:tc>
                  <a:txBody>
                    <a:bodyPr/>
                    <a:lstStyle/>
                    <a:p>
                      <a:pPr algn="ctr"/>
                      <a:r>
                        <a:rPr lang="en-GB" sz="1600" b="0" dirty="0">
                          <a:latin typeface="Nunito" pitchFamily="2" charset="0"/>
                        </a:rPr>
                        <a:t>£13,289</a:t>
                      </a:r>
                    </a:p>
                  </a:txBody>
                  <a:tcPr marL="68580" marR="68580" marT="34290" marB="34290" anchor="ctr">
                    <a:solidFill>
                      <a:srgbClr val="C5E0B4"/>
                    </a:solidFill>
                  </a:tcPr>
                </a:tc>
                <a:extLst>
                  <a:ext uri="{0D108BD9-81ED-4DB2-BD59-A6C34878D82A}">
                    <a16:rowId xmlns:a16="http://schemas.microsoft.com/office/drawing/2014/main" val="3536257439"/>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BF0D83AA-2611-1ECF-16C5-E098A69BEBCB}"/>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08974FCF-C3B2-F89E-E9E4-6E1C84AB8EE7}"/>
              </a:ext>
            </a:extLst>
          </p:cNvPr>
          <p:cNvSpPr txBox="1">
            <a:spLocks/>
          </p:cNvSpPr>
          <p:nvPr/>
        </p:nvSpPr>
        <p:spPr>
          <a:xfrm>
            <a:off x="373244" y="620390"/>
            <a:ext cx="8378825"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Early/late retirement on 31/03/2025</a:t>
            </a:r>
          </a:p>
        </p:txBody>
      </p:sp>
    </p:spTree>
    <p:extLst>
      <p:ext uri="{BB962C8B-B14F-4D97-AF65-F5344CB8AC3E}">
        <p14:creationId xmlns:p14="http://schemas.microsoft.com/office/powerpoint/2010/main" val="91595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C733-2D94-9790-A5EA-0AE5B126221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3208F962-1B50-4091-5E1E-BB2BEA3169CE}"/>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2215A7C-7ACB-0693-EDF2-A897980EAF31}"/>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3140F75-0793-64E1-3DA4-3A22E7A60C9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A927A9FB-D927-9EED-17CD-C10FDF03D8D8}"/>
              </a:ext>
            </a:extLst>
          </p:cNvPr>
          <p:cNvSpPr txBox="1">
            <a:spLocks/>
          </p:cNvSpPr>
          <p:nvPr/>
        </p:nvSpPr>
        <p:spPr>
          <a:xfrm>
            <a:off x="431800" y="724543"/>
            <a:ext cx="7886700" cy="7041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Lump sum</a:t>
            </a:r>
            <a:endParaRPr lang="en-GB" sz="3600" dirty="0">
              <a:solidFill>
                <a:schemeClr val="accent2"/>
              </a:solidFill>
              <a:latin typeface="Nunito" pitchFamily="2" charset="0"/>
            </a:endParaRPr>
          </a:p>
        </p:txBody>
      </p:sp>
      <p:sp>
        <p:nvSpPr>
          <p:cNvPr id="4" name="Content Placeholder 4">
            <a:extLst>
              <a:ext uri="{FF2B5EF4-FFF2-40B4-BE49-F238E27FC236}">
                <a16:creationId xmlns:a16="http://schemas.microsoft.com/office/drawing/2014/main" id="{F109174D-0026-4ADF-636D-29C1BE39D95E}"/>
              </a:ext>
            </a:extLst>
          </p:cNvPr>
          <p:cNvSpPr txBox="1">
            <a:spLocks/>
          </p:cNvSpPr>
          <p:nvPr/>
        </p:nvSpPr>
        <p:spPr>
          <a:xfrm>
            <a:off x="435296" y="1657039"/>
            <a:ext cx="5379635" cy="3772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altLang="en-US" dirty="0">
                <a:latin typeface="Nunito" pitchFamily="2" charset="0"/>
              </a:rPr>
              <a:t>Swapping pension for lump sum</a:t>
            </a:r>
          </a:p>
          <a:p>
            <a:pPr marL="342900" indent="-342900" algn="l">
              <a:buFont typeface="Arial" panose="020B0604020202020204" pitchFamily="34" charset="0"/>
              <a:buChar char="•"/>
            </a:pPr>
            <a:r>
              <a:rPr lang="en-GB" altLang="en-US" dirty="0">
                <a:latin typeface="Nunito" pitchFamily="2" charset="0"/>
              </a:rPr>
              <a:t>£1 pension = £12 lump sum</a:t>
            </a:r>
          </a:p>
          <a:p>
            <a:pPr marL="342900" indent="-342900" algn="l">
              <a:buFont typeface="Arial" panose="020B0604020202020204" pitchFamily="34" charset="0"/>
              <a:buChar char="•"/>
            </a:pPr>
            <a:r>
              <a:rPr lang="en-GB" altLang="en-US" dirty="0">
                <a:latin typeface="Nunito" pitchFamily="2" charset="0"/>
              </a:rPr>
              <a:t>Maximum lump sum set by HMRC</a:t>
            </a:r>
          </a:p>
          <a:p>
            <a:pPr marL="800100" lvl="1" indent="-342900" algn="l">
              <a:buFont typeface="Arial" panose="020B0604020202020204" pitchFamily="34" charset="0"/>
              <a:buChar char="•"/>
            </a:pPr>
            <a:r>
              <a:rPr lang="en-GB" altLang="en-US" sz="2400" dirty="0">
                <a:latin typeface="Nunito" pitchFamily="2" charset="0"/>
              </a:rPr>
              <a:t>25% of capital value of accrued rights</a:t>
            </a:r>
          </a:p>
          <a:p>
            <a:pPr marL="342900" indent="-342900" algn="l">
              <a:buFont typeface="Arial" panose="020B0604020202020204" pitchFamily="34" charset="0"/>
              <a:buChar char="•"/>
            </a:pPr>
            <a:r>
              <a:rPr lang="en-GB" altLang="en-US" dirty="0">
                <a:latin typeface="Nunito" pitchFamily="2" charset="0"/>
              </a:rPr>
              <a:t>No effect on spouse’s pension</a:t>
            </a:r>
          </a:p>
          <a:p>
            <a:pPr marL="342900" indent="-342900" algn="l">
              <a:buFont typeface="Arial" panose="020B0604020202020204" pitchFamily="34" charset="0"/>
              <a:buChar char="•"/>
            </a:pPr>
            <a:r>
              <a:rPr lang="en-GB" altLang="en-US" dirty="0">
                <a:latin typeface="Nunito" pitchFamily="2" charset="0"/>
              </a:rPr>
              <a:t>You have to make a lump sum choice when you take your LGPS pension</a:t>
            </a:r>
          </a:p>
          <a:p>
            <a:pPr marL="342900" indent="-342900" algn="l">
              <a:buFont typeface="Arial" panose="020B0604020202020204" pitchFamily="34" charset="0"/>
              <a:buChar char="•"/>
            </a:pPr>
            <a:endParaRPr lang="en-GB" dirty="0"/>
          </a:p>
        </p:txBody>
      </p:sp>
      <p:pic>
        <p:nvPicPr>
          <p:cNvPr id="10" name="Picture 9" descr="A blue and orange pie chart with white text&#10;&#10;AI-generated content may be incorrect.">
            <a:extLst>
              <a:ext uri="{FF2B5EF4-FFF2-40B4-BE49-F238E27FC236}">
                <a16:creationId xmlns:a16="http://schemas.microsoft.com/office/drawing/2014/main" id="{D61DE712-AD31-8CBA-4017-3AD32F9435C2}"/>
              </a:ext>
            </a:extLst>
          </p:cNvPr>
          <p:cNvPicPr>
            <a:picLocks noChangeAspect="1"/>
          </p:cNvPicPr>
          <p:nvPr/>
        </p:nvPicPr>
        <p:blipFill>
          <a:blip r:embed="rId3"/>
          <a:stretch>
            <a:fillRect/>
          </a:stretch>
        </p:blipFill>
        <p:spPr>
          <a:xfrm>
            <a:off x="5738642" y="1657039"/>
            <a:ext cx="2717537" cy="2847584"/>
          </a:xfrm>
          <a:prstGeom prst="rect">
            <a:avLst/>
          </a:prstGeom>
        </p:spPr>
      </p:pic>
      <p:pic>
        <p:nvPicPr>
          <p:cNvPr id="5" name="Picture 4" descr="A close-up of a sign&#10;&#10;AI-generated content may be incorrect.">
            <a:extLst>
              <a:ext uri="{FF2B5EF4-FFF2-40B4-BE49-F238E27FC236}">
                <a16:creationId xmlns:a16="http://schemas.microsoft.com/office/drawing/2014/main" id="{D9F00092-FF6F-0822-FF7B-CDE92535E464}"/>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72613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78356-A4E6-CD65-1920-6F4FF90387D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4345E30-634A-AF53-FCFC-00F90343D68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EA539E7-4262-7E6E-A1EF-CBE2A7563B3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EDC5AC4-E188-8E95-28D5-2DEC335EA68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71E7B7AC-FA53-AE06-965A-2C9970355DD4}"/>
              </a:ext>
            </a:extLst>
          </p:cNvPr>
          <p:cNvSpPr txBox="1">
            <a:spLocks/>
          </p:cNvSpPr>
          <p:nvPr/>
        </p:nvSpPr>
        <p:spPr>
          <a:xfrm>
            <a:off x="428119" y="613109"/>
            <a:ext cx="8378825" cy="7191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Taking a lump sum</a:t>
            </a:r>
          </a:p>
        </p:txBody>
      </p:sp>
      <p:sp>
        <p:nvSpPr>
          <p:cNvPr id="4" name="TextBox 3">
            <a:extLst>
              <a:ext uri="{FF2B5EF4-FFF2-40B4-BE49-F238E27FC236}">
                <a16:creationId xmlns:a16="http://schemas.microsoft.com/office/drawing/2014/main" id="{052FAB37-5139-981D-89ED-D03C857A9E8E}"/>
              </a:ext>
            </a:extLst>
          </p:cNvPr>
          <p:cNvSpPr txBox="1"/>
          <p:nvPr/>
        </p:nvSpPr>
        <p:spPr>
          <a:xfrm>
            <a:off x="384683" y="3796190"/>
            <a:ext cx="2689729" cy="400110"/>
          </a:xfrm>
          <a:prstGeom prst="rect">
            <a:avLst/>
          </a:prstGeom>
          <a:noFill/>
        </p:spPr>
        <p:txBody>
          <a:bodyPr wrap="square" rtlCol="0">
            <a:spAutoFit/>
          </a:bodyPr>
          <a:lstStyle/>
          <a:p>
            <a:r>
              <a:rPr lang="en-US" sz="2000" b="1" dirty="0">
                <a:solidFill>
                  <a:schemeClr val="accent6"/>
                </a:solidFill>
                <a:latin typeface="Nunito" pitchFamily="2" charset="0"/>
              </a:rPr>
              <a:t>Tax-free lump sum</a:t>
            </a:r>
          </a:p>
        </p:txBody>
      </p:sp>
      <p:sp>
        <p:nvSpPr>
          <p:cNvPr id="5" name="Rectangle 4">
            <a:extLst>
              <a:ext uri="{FF2B5EF4-FFF2-40B4-BE49-F238E27FC236}">
                <a16:creationId xmlns:a16="http://schemas.microsoft.com/office/drawing/2014/main" id="{FD1AC333-E973-F623-D014-24D56D425E1B}"/>
              </a:ext>
            </a:extLst>
          </p:cNvPr>
          <p:cNvSpPr/>
          <p:nvPr/>
        </p:nvSpPr>
        <p:spPr>
          <a:xfrm>
            <a:off x="468313" y="2476655"/>
            <a:ext cx="2990230"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£16,913</a:t>
            </a:r>
          </a:p>
        </p:txBody>
      </p:sp>
      <p:sp>
        <p:nvSpPr>
          <p:cNvPr id="6" name="Rectangle 5">
            <a:extLst>
              <a:ext uri="{FF2B5EF4-FFF2-40B4-BE49-F238E27FC236}">
                <a16:creationId xmlns:a16="http://schemas.microsoft.com/office/drawing/2014/main" id="{4393E8A0-2781-BA9B-8C1C-9FB0F18538B1}"/>
              </a:ext>
            </a:extLst>
          </p:cNvPr>
          <p:cNvSpPr/>
          <p:nvPr/>
        </p:nvSpPr>
        <p:spPr>
          <a:xfrm>
            <a:off x="468313" y="4200041"/>
            <a:ext cx="2297747"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£13,125</a:t>
            </a:r>
          </a:p>
        </p:txBody>
      </p:sp>
      <p:sp>
        <p:nvSpPr>
          <p:cNvPr id="7" name="TextBox 6">
            <a:extLst>
              <a:ext uri="{FF2B5EF4-FFF2-40B4-BE49-F238E27FC236}">
                <a16:creationId xmlns:a16="http://schemas.microsoft.com/office/drawing/2014/main" id="{46DB7AB3-E98B-033A-A08C-94174C353D44}"/>
              </a:ext>
            </a:extLst>
          </p:cNvPr>
          <p:cNvSpPr txBox="1">
            <a:spLocks noChangeArrowheads="1"/>
          </p:cNvSpPr>
          <p:nvPr/>
        </p:nvSpPr>
        <p:spPr bwMode="auto">
          <a:xfrm>
            <a:off x="2766060" y="1435860"/>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Standard benefits</a:t>
            </a:r>
          </a:p>
        </p:txBody>
      </p:sp>
      <p:grpSp>
        <p:nvGrpSpPr>
          <p:cNvPr id="9" name="Group 8">
            <a:extLst>
              <a:ext uri="{FF2B5EF4-FFF2-40B4-BE49-F238E27FC236}">
                <a16:creationId xmlns:a16="http://schemas.microsoft.com/office/drawing/2014/main" id="{D0DB764E-4549-01D2-6793-04278D226A31}"/>
              </a:ext>
            </a:extLst>
          </p:cNvPr>
          <p:cNvGrpSpPr/>
          <p:nvPr/>
        </p:nvGrpSpPr>
        <p:grpSpPr>
          <a:xfrm>
            <a:off x="4000129" y="2054997"/>
            <a:ext cx="4830418" cy="1753615"/>
            <a:chOff x="4936688" y="2825644"/>
            <a:chExt cx="3413072" cy="1206706"/>
          </a:xfrm>
        </p:grpSpPr>
        <p:sp>
          <p:nvSpPr>
            <p:cNvPr id="10" name="TextBox 9">
              <a:extLst>
                <a:ext uri="{FF2B5EF4-FFF2-40B4-BE49-F238E27FC236}">
                  <a16:creationId xmlns:a16="http://schemas.microsoft.com/office/drawing/2014/main" id="{386A351C-2382-8FF6-FCD2-2FCB426C8EC5}"/>
                </a:ext>
              </a:extLst>
            </p:cNvPr>
            <p:cNvSpPr txBox="1"/>
            <p:nvPr/>
          </p:nvSpPr>
          <p:spPr>
            <a:xfrm>
              <a:off x="5540040" y="2825644"/>
              <a:ext cx="2809720" cy="1206420"/>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1" name="Picture 10">
              <a:extLst>
                <a:ext uri="{FF2B5EF4-FFF2-40B4-BE49-F238E27FC236}">
                  <a16:creationId xmlns:a16="http://schemas.microsoft.com/office/drawing/2014/main" id="{79F6BF11-C473-CB67-1FB0-549D6802FA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
        <p:nvSpPr>
          <p:cNvPr id="12" name="TextBox 11">
            <a:extLst>
              <a:ext uri="{FF2B5EF4-FFF2-40B4-BE49-F238E27FC236}">
                <a16:creationId xmlns:a16="http://schemas.microsoft.com/office/drawing/2014/main" id="{9D940D43-8B64-ADF5-696B-88280D119349}"/>
              </a:ext>
            </a:extLst>
          </p:cNvPr>
          <p:cNvSpPr txBox="1"/>
          <p:nvPr/>
        </p:nvSpPr>
        <p:spPr>
          <a:xfrm>
            <a:off x="377188" y="2024416"/>
            <a:ext cx="2157667" cy="400110"/>
          </a:xfrm>
          <a:prstGeom prst="rect">
            <a:avLst/>
          </a:prstGeom>
          <a:noFill/>
        </p:spPr>
        <p:txBody>
          <a:bodyPr wrap="square" rtlCol="0">
            <a:spAutoFit/>
          </a:bodyPr>
          <a:lstStyle/>
          <a:p>
            <a:r>
              <a:rPr lang="en-US" sz="2000" b="1" dirty="0">
                <a:solidFill>
                  <a:srgbClr val="007088"/>
                </a:solidFill>
                <a:latin typeface="Nunito" pitchFamily="2" charset="0"/>
              </a:rPr>
              <a:t>Yearly pension</a:t>
            </a:r>
          </a:p>
        </p:txBody>
      </p:sp>
      <p:pic>
        <p:nvPicPr>
          <p:cNvPr id="13" name="Picture 12" descr="A close-up of a sign&#10;&#10;AI-generated content may be incorrect.">
            <a:extLst>
              <a:ext uri="{FF2B5EF4-FFF2-40B4-BE49-F238E27FC236}">
                <a16:creationId xmlns:a16="http://schemas.microsoft.com/office/drawing/2014/main" id="{B256E0A4-0B42-D073-35FF-EFD6C9EDB44A}"/>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771532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C4C1D-13FE-B5D0-6C0B-EE50C135EE5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1155B4CD-D1AE-F695-A0C1-6C6D5836D67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ABD8D3F-7B0B-509D-1A88-6F1800BAFF68}"/>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7E0D4BF0-A82F-80C6-7BF3-00D7C924ECD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Rectangle 2">
            <a:extLst>
              <a:ext uri="{FF2B5EF4-FFF2-40B4-BE49-F238E27FC236}">
                <a16:creationId xmlns:a16="http://schemas.microsoft.com/office/drawing/2014/main" id="{76667AA5-1A06-30ED-ED46-4077D3970277}"/>
              </a:ext>
            </a:extLst>
          </p:cNvPr>
          <p:cNvSpPr/>
          <p:nvPr/>
        </p:nvSpPr>
        <p:spPr>
          <a:xfrm>
            <a:off x="461998" y="4200039"/>
            <a:ext cx="8220002" cy="648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£77,169</a:t>
            </a:r>
          </a:p>
        </p:txBody>
      </p:sp>
      <p:sp>
        <p:nvSpPr>
          <p:cNvPr id="4" name="TextBox 3">
            <a:extLst>
              <a:ext uri="{FF2B5EF4-FFF2-40B4-BE49-F238E27FC236}">
                <a16:creationId xmlns:a16="http://schemas.microsoft.com/office/drawing/2014/main" id="{3200099F-DC0D-1A47-3BD3-F6E28A429E45}"/>
              </a:ext>
            </a:extLst>
          </p:cNvPr>
          <p:cNvSpPr txBox="1">
            <a:spLocks noChangeArrowheads="1"/>
          </p:cNvSpPr>
          <p:nvPr/>
        </p:nvSpPr>
        <p:spPr bwMode="auto">
          <a:xfrm>
            <a:off x="2819126" y="1412561"/>
            <a:ext cx="2974117" cy="369332"/>
          </a:xfrm>
          <a:prstGeom prst="rect">
            <a:avLst/>
          </a:prstGeom>
          <a:noFill/>
          <a:ln>
            <a:noFill/>
          </a:ln>
        </p:spPr>
        <p:txBody>
          <a:bodyPr wrap="squar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n-GB" altLang="en-US" sz="2400" b="1" dirty="0">
                <a:solidFill>
                  <a:schemeClr val="accent6"/>
                </a:solidFill>
                <a:latin typeface="Nunito" pitchFamily="2" charset="0"/>
                <a:ea typeface="MS PGothic" panose="020B0600070205080204" pitchFamily="34" charset="-128"/>
              </a:rPr>
              <a:t>Maximum lump sum</a:t>
            </a:r>
          </a:p>
        </p:txBody>
      </p:sp>
      <p:sp>
        <p:nvSpPr>
          <p:cNvPr id="5" name="TextBox 4">
            <a:extLst>
              <a:ext uri="{FF2B5EF4-FFF2-40B4-BE49-F238E27FC236}">
                <a16:creationId xmlns:a16="http://schemas.microsoft.com/office/drawing/2014/main" id="{F0648C9A-141D-FC84-9469-5A65AFACD3E0}"/>
              </a:ext>
            </a:extLst>
          </p:cNvPr>
          <p:cNvSpPr txBox="1"/>
          <p:nvPr/>
        </p:nvSpPr>
        <p:spPr>
          <a:xfrm>
            <a:off x="377189" y="2024416"/>
            <a:ext cx="3418634" cy="1938992"/>
          </a:xfrm>
          <a:prstGeom prst="rect">
            <a:avLst/>
          </a:prstGeom>
          <a:noFill/>
        </p:spPr>
        <p:txBody>
          <a:bodyPr wrap="square" rtlCol="0">
            <a:spAutoFit/>
          </a:bodyPr>
          <a:lstStyle/>
          <a:p>
            <a:r>
              <a:rPr lang="en-US" sz="2000" b="1" dirty="0">
                <a:solidFill>
                  <a:srgbClr val="007088"/>
                </a:solidFill>
                <a:latin typeface="Nunito" pitchFamily="2" charset="0"/>
              </a:rPr>
              <a:t>Yearly pension</a:t>
            </a:r>
          </a:p>
          <a:p>
            <a:endParaRPr lang="en-US" sz="2000" b="1" dirty="0">
              <a:solidFill>
                <a:srgbClr val="007088"/>
              </a:solidFill>
              <a:latin typeface="Nunito" pitchFamily="2" charset="0"/>
            </a:endParaRPr>
          </a:p>
          <a:p>
            <a:endParaRPr lang="en-US" sz="2000" b="1" dirty="0">
              <a:solidFill>
                <a:srgbClr val="007088"/>
              </a:solidFill>
              <a:latin typeface="Nunito" pitchFamily="2" charset="0"/>
            </a:endParaRPr>
          </a:p>
          <a:p>
            <a:endParaRPr lang="en-US" sz="1600" b="1" dirty="0">
              <a:solidFill>
                <a:srgbClr val="007088"/>
              </a:solidFill>
              <a:latin typeface="Nunito" pitchFamily="2" charset="0"/>
            </a:endParaRPr>
          </a:p>
          <a:p>
            <a:r>
              <a:rPr lang="en-US" sz="2000" b="1" dirty="0">
                <a:solidFill>
                  <a:srgbClr val="007088"/>
                </a:solidFill>
                <a:latin typeface="Nunito" pitchFamily="2" charset="0"/>
              </a:rPr>
              <a:t>Reduced by £5,337 a year</a:t>
            </a:r>
          </a:p>
          <a:p>
            <a:endParaRPr lang="en-US" sz="2000" b="1" dirty="0">
              <a:solidFill>
                <a:srgbClr val="007088"/>
              </a:solidFill>
              <a:latin typeface="Nunito" pitchFamily="2" charset="0"/>
            </a:endParaRPr>
          </a:p>
        </p:txBody>
      </p:sp>
      <p:sp>
        <p:nvSpPr>
          <p:cNvPr id="6" name="Rectangle 5">
            <a:extLst>
              <a:ext uri="{FF2B5EF4-FFF2-40B4-BE49-F238E27FC236}">
                <a16:creationId xmlns:a16="http://schemas.microsoft.com/office/drawing/2014/main" id="{5BFC14AF-BFC1-D56D-4023-15F73B146A3B}"/>
              </a:ext>
            </a:extLst>
          </p:cNvPr>
          <p:cNvSpPr/>
          <p:nvPr/>
        </p:nvSpPr>
        <p:spPr>
          <a:xfrm>
            <a:off x="468313" y="2470879"/>
            <a:ext cx="1910111" cy="648072"/>
          </a:xfrm>
          <a:prstGeom prst="rect">
            <a:avLst/>
          </a:prstGeom>
          <a:solidFill>
            <a:srgbClr val="007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£11,576</a:t>
            </a:r>
          </a:p>
        </p:txBody>
      </p:sp>
      <p:grpSp>
        <p:nvGrpSpPr>
          <p:cNvPr id="7" name="Group 6">
            <a:extLst>
              <a:ext uri="{FF2B5EF4-FFF2-40B4-BE49-F238E27FC236}">
                <a16:creationId xmlns:a16="http://schemas.microsoft.com/office/drawing/2014/main" id="{72C0671E-7D23-F690-56FF-B08B48FF78A3}"/>
              </a:ext>
            </a:extLst>
          </p:cNvPr>
          <p:cNvGrpSpPr/>
          <p:nvPr/>
        </p:nvGrpSpPr>
        <p:grpSpPr>
          <a:xfrm>
            <a:off x="4000128" y="2054997"/>
            <a:ext cx="4810495" cy="1753615"/>
            <a:chOff x="4936688" y="2825644"/>
            <a:chExt cx="3398995" cy="1206706"/>
          </a:xfrm>
        </p:grpSpPr>
        <p:sp>
          <p:nvSpPr>
            <p:cNvPr id="9" name="TextBox 8">
              <a:extLst>
                <a:ext uri="{FF2B5EF4-FFF2-40B4-BE49-F238E27FC236}">
                  <a16:creationId xmlns:a16="http://schemas.microsoft.com/office/drawing/2014/main" id="{17523714-1657-E7D6-9FE5-2716262FE3E5}"/>
                </a:ext>
              </a:extLst>
            </p:cNvPr>
            <p:cNvSpPr txBox="1"/>
            <p:nvPr/>
          </p:nvSpPr>
          <p:spPr>
            <a:xfrm>
              <a:off x="5525963" y="2825644"/>
              <a:ext cx="2809720" cy="1206706"/>
            </a:xfrm>
            <a:prstGeom prst="roundRect">
              <a:avLst>
                <a:gd name="adj" fmla="val 7080"/>
              </a:avLst>
            </a:prstGeom>
            <a:solidFill>
              <a:srgbClr val="007088"/>
            </a:solidFill>
          </p:spPr>
          <p:txBody>
            <a:bodyPr wrap="square" lIns="827999" rIns="216000" rtlCol="0" anchor="ctr">
              <a:noAutofit/>
            </a:bodyPr>
            <a:lstStyle/>
            <a:p>
              <a:pPr algn="ctr">
                <a:lnSpc>
                  <a:spcPts val="2160"/>
                </a:lnSpc>
              </a:pPr>
              <a:r>
                <a:rPr lang="en-US" sz="2000" b="1" dirty="0">
                  <a:solidFill>
                    <a:schemeClr val="bg1"/>
                  </a:solidFill>
                  <a:latin typeface="Nunito" pitchFamily="2" charset="0"/>
                </a:rPr>
                <a:t>of capital value can be taken as tax-free cash</a:t>
              </a:r>
            </a:p>
          </p:txBody>
        </p:sp>
        <p:pic>
          <p:nvPicPr>
            <p:cNvPr id="10" name="Picture 9">
              <a:extLst>
                <a:ext uri="{FF2B5EF4-FFF2-40B4-BE49-F238E27FC236}">
                  <a16:creationId xmlns:a16="http://schemas.microsoft.com/office/drawing/2014/main" id="{0203ACE4-5AF8-E914-229D-FE9AEB74E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6688" y="2825644"/>
              <a:ext cx="1206705" cy="1206706"/>
            </a:xfrm>
            <a:prstGeom prst="rect">
              <a:avLst/>
            </a:prstGeom>
          </p:spPr>
        </p:pic>
      </p:grpSp>
      <p:sp>
        <p:nvSpPr>
          <p:cNvPr id="12" name="TextBox 11">
            <a:extLst>
              <a:ext uri="{FF2B5EF4-FFF2-40B4-BE49-F238E27FC236}">
                <a16:creationId xmlns:a16="http://schemas.microsoft.com/office/drawing/2014/main" id="{597AB900-89C3-9552-D7BF-0F3202AE79D6}"/>
              </a:ext>
            </a:extLst>
          </p:cNvPr>
          <p:cNvSpPr txBox="1"/>
          <p:nvPr/>
        </p:nvSpPr>
        <p:spPr>
          <a:xfrm>
            <a:off x="384683" y="3796190"/>
            <a:ext cx="3411139" cy="1538883"/>
          </a:xfrm>
          <a:prstGeom prst="rect">
            <a:avLst/>
          </a:prstGeom>
          <a:noFill/>
        </p:spPr>
        <p:txBody>
          <a:bodyPr wrap="square" rtlCol="0">
            <a:spAutoFit/>
          </a:bodyPr>
          <a:lstStyle/>
          <a:p>
            <a:r>
              <a:rPr lang="en-US" sz="2000" b="1" dirty="0">
                <a:solidFill>
                  <a:schemeClr val="accent6"/>
                </a:solidFill>
                <a:latin typeface="Nunito" pitchFamily="2" charset="0"/>
              </a:rPr>
              <a:t>Tax-free lump sum</a:t>
            </a:r>
          </a:p>
          <a:p>
            <a:endParaRPr lang="en-US" sz="2000" b="1" dirty="0">
              <a:solidFill>
                <a:schemeClr val="accent6"/>
              </a:solidFill>
              <a:latin typeface="Nunito" pitchFamily="2" charset="0"/>
            </a:endParaRPr>
          </a:p>
          <a:p>
            <a:endParaRPr lang="en-US" sz="2000" b="1" dirty="0">
              <a:solidFill>
                <a:schemeClr val="accent6"/>
              </a:solidFill>
              <a:latin typeface="Nunito" pitchFamily="2" charset="0"/>
            </a:endParaRPr>
          </a:p>
          <a:p>
            <a:endParaRPr lang="en-US" sz="1200" b="1" dirty="0">
              <a:solidFill>
                <a:schemeClr val="accent6"/>
              </a:solidFill>
              <a:latin typeface="Nunito" pitchFamily="2" charset="0"/>
            </a:endParaRPr>
          </a:p>
          <a:p>
            <a:r>
              <a:rPr lang="en-US" sz="2000" b="1" dirty="0">
                <a:solidFill>
                  <a:schemeClr val="accent6"/>
                </a:solidFill>
                <a:latin typeface="Nunito" pitchFamily="2" charset="0"/>
              </a:rPr>
              <a:t>Increased by £64,044</a:t>
            </a:r>
          </a:p>
        </p:txBody>
      </p:sp>
      <p:pic>
        <p:nvPicPr>
          <p:cNvPr id="13" name="Picture 12" descr="A close-up of a sign&#10;&#10;AI-generated content may be incorrect.">
            <a:extLst>
              <a:ext uri="{FF2B5EF4-FFF2-40B4-BE49-F238E27FC236}">
                <a16:creationId xmlns:a16="http://schemas.microsoft.com/office/drawing/2014/main" id="{EB1E47BF-5368-1DE3-7882-D51C9405B44A}"/>
              </a:ext>
            </a:extLst>
          </p:cNvPr>
          <p:cNvPicPr>
            <a:picLocks noChangeAspect="1"/>
          </p:cNvPicPr>
          <p:nvPr/>
        </p:nvPicPr>
        <p:blipFill>
          <a:blip r:embed="rId4"/>
          <a:stretch>
            <a:fillRect/>
          </a:stretch>
        </p:blipFill>
        <p:spPr>
          <a:xfrm>
            <a:off x="7140205" y="5410984"/>
            <a:ext cx="1867062" cy="403895"/>
          </a:xfrm>
          <a:prstGeom prst="rect">
            <a:avLst/>
          </a:prstGeom>
        </p:spPr>
      </p:pic>
      <p:sp>
        <p:nvSpPr>
          <p:cNvPr id="14" name="Title 1">
            <a:extLst>
              <a:ext uri="{FF2B5EF4-FFF2-40B4-BE49-F238E27FC236}">
                <a16:creationId xmlns:a16="http://schemas.microsoft.com/office/drawing/2014/main" id="{6CE4C3D6-064F-1A2A-3DCD-E3656CEB4716}"/>
              </a:ext>
            </a:extLst>
          </p:cNvPr>
          <p:cNvSpPr txBox="1">
            <a:spLocks/>
          </p:cNvSpPr>
          <p:nvPr/>
        </p:nvSpPr>
        <p:spPr>
          <a:xfrm>
            <a:off x="431799" y="598905"/>
            <a:ext cx="8378825" cy="7191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Taking a lump sum</a:t>
            </a:r>
          </a:p>
        </p:txBody>
      </p:sp>
    </p:spTree>
    <p:extLst>
      <p:ext uri="{BB962C8B-B14F-4D97-AF65-F5344CB8AC3E}">
        <p14:creationId xmlns:p14="http://schemas.microsoft.com/office/powerpoint/2010/main" val="157412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sign&#10;&#10;AI-generated content may be incorrect.">
            <a:extLst>
              <a:ext uri="{FF2B5EF4-FFF2-40B4-BE49-F238E27FC236}">
                <a16:creationId xmlns:a16="http://schemas.microsoft.com/office/drawing/2014/main" id="{E24CD3DC-33AE-0AFB-B5EF-0EA0078CED90}"/>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11" name="Oval 10">
            <a:extLst>
              <a:ext uri="{FF2B5EF4-FFF2-40B4-BE49-F238E27FC236}">
                <a16:creationId xmlns:a16="http://schemas.microsoft.com/office/drawing/2014/main" id="{187E5A1D-1193-CD4F-9F3C-02FC6F75DBB6}"/>
              </a:ext>
            </a:extLst>
          </p:cNvPr>
          <p:cNvSpPr/>
          <p:nvPr/>
        </p:nvSpPr>
        <p:spPr>
          <a:xfrm>
            <a:off x="7893263" y="4423612"/>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518ABEB-9D72-B54C-B352-76218D9990D7}"/>
              </a:ext>
            </a:extLst>
          </p:cNvPr>
          <p:cNvSpPr/>
          <p:nvPr/>
        </p:nvSpPr>
        <p:spPr>
          <a:xfrm>
            <a:off x="7893263" y="2484809"/>
            <a:ext cx="934478" cy="934478"/>
          </a:xfrm>
          <a:prstGeom prst="ellipse">
            <a:avLst/>
          </a:prstGeom>
          <a:solidFill>
            <a:srgbClr val="5E9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E9F9A100-C89F-134F-98B1-789F08C464D8}"/>
              </a:ext>
            </a:extLst>
          </p:cNvPr>
          <p:cNvSpPr/>
          <p:nvPr/>
        </p:nvSpPr>
        <p:spPr>
          <a:xfrm>
            <a:off x="337432" y="4423612"/>
            <a:ext cx="934478" cy="934478"/>
          </a:xfrm>
          <a:prstGeom prst="ellipse">
            <a:avLst/>
          </a:prstGeom>
          <a:solidFill>
            <a:srgbClr val="D9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C828994-4A4D-4F4A-9364-24331271DDFB}"/>
              </a:ext>
            </a:extLst>
          </p:cNvPr>
          <p:cNvSpPr/>
          <p:nvPr/>
        </p:nvSpPr>
        <p:spPr>
          <a:xfrm>
            <a:off x="337432" y="2484809"/>
            <a:ext cx="934478" cy="934478"/>
          </a:xfrm>
          <a:prstGeom prst="ellipse">
            <a:avLst/>
          </a:prstGeom>
          <a:solidFill>
            <a:srgbClr val="CCFF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2B6CF305-FCB5-8B44-8F60-6F348847B1D0}"/>
              </a:ext>
            </a:extLst>
          </p:cNvPr>
          <p:cNvSpPr/>
          <p:nvPr/>
        </p:nvSpPr>
        <p:spPr>
          <a:xfrm>
            <a:off x="3195281" y="2521153"/>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B45E37AF-E401-2844-BDBC-7683CB01676D}"/>
              </a:ext>
            </a:extLst>
          </p:cNvPr>
          <p:cNvSpPr/>
          <p:nvPr/>
        </p:nvSpPr>
        <p:spPr>
          <a:xfrm>
            <a:off x="3404937" y="2720534"/>
            <a:ext cx="2334128" cy="233412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152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 Diagonal Corner of Rectangle 18">
            <a:extLst>
              <a:ext uri="{FF2B5EF4-FFF2-40B4-BE49-F238E27FC236}">
                <a16:creationId xmlns:a16="http://schemas.microsoft.com/office/drawing/2014/main" id="{1F0CA912-1770-F74A-BE7C-693E9733E9C2}"/>
              </a:ext>
            </a:extLst>
          </p:cNvPr>
          <p:cNvSpPr/>
          <p:nvPr/>
        </p:nvSpPr>
        <p:spPr>
          <a:xfrm flipH="1">
            <a:off x="472612" y="2339786"/>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LGPS pension</a:t>
            </a:r>
          </a:p>
        </p:txBody>
      </p:sp>
      <p:sp>
        <p:nvSpPr>
          <p:cNvPr id="20" name="Round Diagonal Corner of Rectangle 19">
            <a:extLst>
              <a:ext uri="{FF2B5EF4-FFF2-40B4-BE49-F238E27FC236}">
                <a16:creationId xmlns:a16="http://schemas.microsoft.com/office/drawing/2014/main" id="{286D22A6-615D-AB4A-826C-1D99C1E9BC9B}"/>
              </a:ext>
            </a:extLst>
          </p:cNvPr>
          <p:cNvSpPr/>
          <p:nvPr/>
        </p:nvSpPr>
        <p:spPr>
          <a:xfrm flipH="1">
            <a:off x="472612" y="4563921"/>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Other workplace pensions</a:t>
            </a:r>
          </a:p>
        </p:txBody>
      </p:sp>
      <p:sp>
        <p:nvSpPr>
          <p:cNvPr id="21" name="Round Diagonal Corner of Rectangle 20">
            <a:extLst>
              <a:ext uri="{FF2B5EF4-FFF2-40B4-BE49-F238E27FC236}">
                <a16:creationId xmlns:a16="http://schemas.microsoft.com/office/drawing/2014/main" id="{5D16BCD9-D44B-6E4B-B75B-C377B84735CD}"/>
              </a:ext>
            </a:extLst>
          </p:cNvPr>
          <p:cNvSpPr/>
          <p:nvPr/>
        </p:nvSpPr>
        <p:spPr>
          <a:xfrm flipH="1">
            <a:off x="5916962" y="4563921"/>
            <a:ext cx="288960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Personal pensions</a:t>
            </a:r>
          </a:p>
        </p:txBody>
      </p:sp>
      <p:sp>
        <p:nvSpPr>
          <p:cNvPr id="22" name="Round Diagonal Corner of Rectangle 21">
            <a:extLst>
              <a:ext uri="{FF2B5EF4-FFF2-40B4-BE49-F238E27FC236}">
                <a16:creationId xmlns:a16="http://schemas.microsoft.com/office/drawing/2014/main" id="{A0FCEE42-34AC-0C4F-9BD1-609250F98B19}"/>
              </a:ext>
            </a:extLst>
          </p:cNvPr>
          <p:cNvSpPr/>
          <p:nvPr/>
        </p:nvSpPr>
        <p:spPr>
          <a:xfrm flipH="1">
            <a:off x="5916962" y="2339785"/>
            <a:ext cx="2889606" cy="944514"/>
          </a:xfrm>
          <a:prstGeom prst="round2DiagRect">
            <a:avLst>
              <a:gd name="adj1" fmla="val 6476"/>
              <a:gd name="adj2" fmla="val 29844"/>
            </a:avLst>
          </a:prstGeom>
          <a:solidFill>
            <a:srgbClr val="87A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Investments &amp; savings</a:t>
            </a:r>
          </a:p>
        </p:txBody>
      </p:sp>
      <p:cxnSp>
        <p:nvCxnSpPr>
          <p:cNvPr id="23" name="Straight Connector 22">
            <a:extLst>
              <a:ext uri="{FF2B5EF4-FFF2-40B4-BE49-F238E27FC236}">
                <a16:creationId xmlns:a16="http://schemas.microsoft.com/office/drawing/2014/main" id="{760CA481-DE1C-6840-ACEE-6F783089BDDF}"/>
              </a:ext>
            </a:extLst>
          </p:cNvPr>
          <p:cNvCxnSpPr>
            <a:cxnSpLocks/>
          </p:cNvCxnSpPr>
          <p:nvPr/>
        </p:nvCxnSpPr>
        <p:spPr>
          <a:xfrm>
            <a:off x="804671" y="4190682"/>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1798EC-28B6-C34F-BCEE-2C2264E07AFD}"/>
              </a:ext>
            </a:extLst>
          </p:cNvPr>
          <p:cNvCxnSpPr>
            <a:cxnSpLocks/>
          </p:cNvCxnSpPr>
          <p:nvPr/>
        </p:nvCxnSpPr>
        <p:spPr>
          <a:xfrm flipV="1">
            <a:off x="804671" y="4207934"/>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71A56-CE4D-4C46-A4F3-721E87BF9E7F}"/>
              </a:ext>
            </a:extLst>
          </p:cNvPr>
          <p:cNvCxnSpPr>
            <a:cxnSpLocks/>
          </p:cNvCxnSpPr>
          <p:nvPr/>
        </p:nvCxnSpPr>
        <p:spPr>
          <a:xfrm>
            <a:off x="804671" y="3686036"/>
            <a:ext cx="2348284" cy="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C515C-7DE7-1A43-A4D4-12FD415E5DB0}"/>
              </a:ext>
            </a:extLst>
          </p:cNvPr>
          <p:cNvCxnSpPr>
            <a:cxnSpLocks/>
          </p:cNvCxnSpPr>
          <p:nvPr/>
        </p:nvCxnSpPr>
        <p:spPr>
          <a:xfrm flipV="1">
            <a:off x="804671" y="3461749"/>
            <a:ext cx="0" cy="134870"/>
          </a:xfrm>
          <a:prstGeom prst="line">
            <a:avLst/>
          </a:prstGeom>
          <a:ln w="38100" cap="rnd">
            <a:solidFill>
              <a:srgbClr val="CCFF99"/>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CB4DD7B-87AC-694A-9D62-3BD678C7A0F1}"/>
              </a:ext>
            </a:extLst>
          </p:cNvPr>
          <p:cNvCxnSpPr>
            <a:cxnSpLocks/>
          </p:cNvCxnSpPr>
          <p:nvPr/>
        </p:nvCxnSpPr>
        <p:spPr>
          <a:xfrm>
            <a:off x="6016531" y="4190682"/>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4C4EF1-8D45-8046-93BB-C016138FB4FE}"/>
              </a:ext>
            </a:extLst>
          </p:cNvPr>
          <p:cNvCxnSpPr>
            <a:cxnSpLocks/>
          </p:cNvCxnSpPr>
          <p:nvPr/>
        </p:nvCxnSpPr>
        <p:spPr>
          <a:xfrm flipV="1">
            <a:off x="8315859" y="4207934"/>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E50D2E3-4B50-3944-89BC-597DD8B5D361}"/>
              </a:ext>
            </a:extLst>
          </p:cNvPr>
          <p:cNvCxnSpPr>
            <a:cxnSpLocks/>
          </p:cNvCxnSpPr>
          <p:nvPr/>
        </p:nvCxnSpPr>
        <p:spPr>
          <a:xfrm>
            <a:off x="6016531" y="3686036"/>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6E6754-AF08-2B49-87E1-3BEC7378D809}"/>
              </a:ext>
            </a:extLst>
          </p:cNvPr>
          <p:cNvCxnSpPr>
            <a:cxnSpLocks/>
          </p:cNvCxnSpPr>
          <p:nvPr/>
        </p:nvCxnSpPr>
        <p:spPr>
          <a:xfrm flipV="1">
            <a:off x="8315859" y="3461749"/>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1062BA2-B21A-7442-9ECF-418F4E06851B}"/>
              </a:ext>
            </a:extLst>
          </p:cNvPr>
          <p:cNvSpPr txBox="1"/>
          <p:nvPr/>
        </p:nvSpPr>
        <p:spPr>
          <a:xfrm>
            <a:off x="3549448" y="3604390"/>
            <a:ext cx="2045101" cy="738664"/>
          </a:xfrm>
          <a:prstGeom prst="rect">
            <a:avLst/>
          </a:prstGeom>
          <a:noFill/>
        </p:spPr>
        <p:txBody>
          <a:bodyPr wrap="square" rtlCol="0">
            <a:spAutoFit/>
          </a:bodyPr>
          <a:lstStyle/>
          <a:p>
            <a:pPr algn="ctr">
              <a:lnSpc>
                <a:spcPts val="2400"/>
              </a:lnSpc>
            </a:pPr>
            <a:r>
              <a:rPr lang="en-US" sz="2800" b="1" dirty="0">
                <a:solidFill>
                  <a:schemeClr val="bg1"/>
                </a:solidFill>
                <a:latin typeface="Nunito" pitchFamily="2" charset="0"/>
              </a:rPr>
              <a:t>Retirement</a:t>
            </a:r>
            <a:br>
              <a:rPr lang="en-US" sz="2800" b="1" dirty="0">
                <a:solidFill>
                  <a:schemeClr val="bg1"/>
                </a:solidFill>
                <a:latin typeface="Nunito" pitchFamily="2" charset="0"/>
              </a:rPr>
            </a:br>
            <a:r>
              <a:rPr lang="en-US" sz="2800" b="1" dirty="0">
                <a:solidFill>
                  <a:schemeClr val="bg1"/>
                </a:solidFill>
                <a:latin typeface="Nunito" pitchFamily="2" charset="0"/>
              </a:rPr>
              <a:t>Income</a:t>
            </a:r>
          </a:p>
        </p:txBody>
      </p:sp>
      <p:sp>
        <p:nvSpPr>
          <p:cNvPr id="34" name="Oval 33">
            <a:extLst>
              <a:ext uri="{FF2B5EF4-FFF2-40B4-BE49-F238E27FC236}">
                <a16:creationId xmlns:a16="http://schemas.microsoft.com/office/drawing/2014/main" id="{15E68878-1E87-2C4A-9983-870EBA89FF2E}"/>
              </a:ext>
            </a:extLst>
          </p:cNvPr>
          <p:cNvSpPr/>
          <p:nvPr/>
        </p:nvSpPr>
        <p:spPr>
          <a:xfrm>
            <a:off x="5144158" y="1392461"/>
            <a:ext cx="934478" cy="934478"/>
          </a:xfrm>
          <a:prstGeom prst="ellipse">
            <a:avLst/>
          </a:prstGeom>
          <a:solidFill>
            <a:srgbClr val="B04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 Diagonal Corner of Rectangle 34">
            <a:extLst>
              <a:ext uri="{FF2B5EF4-FFF2-40B4-BE49-F238E27FC236}">
                <a16:creationId xmlns:a16="http://schemas.microsoft.com/office/drawing/2014/main" id="{F10517D9-919E-0947-8FBD-DDF52C21ABAE}"/>
              </a:ext>
            </a:extLst>
          </p:cNvPr>
          <p:cNvSpPr/>
          <p:nvPr/>
        </p:nvSpPr>
        <p:spPr>
          <a:xfrm flipH="1">
            <a:off x="3169445" y="1251260"/>
            <a:ext cx="2758726" cy="944514"/>
          </a:xfrm>
          <a:prstGeom prst="round2DiagRect">
            <a:avLst>
              <a:gd name="adj1" fmla="val 6476"/>
              <a:gd name="adj2" fmla="val 29844"/>
            </a:avLst>
          </a:prstGeom>
          <a:solidFill>
            <a:srgbClr val="C56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State Pension</a:t>
            </a:r>
          </a:p>
        </p:txBody>
      </p:sp>
      <p:cxnSp>
        <p:nvCxnSpPr>
          <p:cNvPr id="39" name="Straight Connector 38">
            <a:extLst>
              <a:ext uri="{FF2B5EF4-FFF2-40B4-BE49-F238E27FC236}">
                <a16:creationId xmlns:a16="http://schemas.microsoft.com/office/drawing/2014/main" id="{1464CF1F-63F0-844D-AD0B-1AB2C03B0B60}"/>
              </a:ext>
            </a:extLst>
          </p:cNvPr>
          <p:cNvCxnSpPr>
            <a:cxnSpLocks/>
          </p:cNvCxnSpPr>
          <p:nvPr/>
        </p:nvCxnSpPr>
        <p:spPr>
          <a:xfrm flipV="1">
            <a:off x="5602253" y="2357776"/>
            <a:ext cx="0" cy="550016"/>
          </a:xfrm>
          <a:prstGeom prst="line">
            <a:avLst/>
          </a:prstGeom>
          <a:ln w="381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44EEE2A-C04F-FF67-5993-4D9B0689C614}"/>
              </a:ext>
            </a:extLst>
          </p:cNvPr>
          <p:cNvSpPr txBox="1"/>
          <p:nvPr/>
        </p:nvSpPr>
        <p:spPr>
          <a:xfrm>
            <a:off x="337432" y="618096"/>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How will you fund your retirement?</a:t>
            </a:r>
            <a:endParaRPr lang="en-GB" sz="3200" b="1" dirty="0">
              <a:solidFill>
                <a:schemeClr val="accent2"/>
              </a:solidFill>
              <a:latin typeface="Franklin Gothic Medium" panose="020B0603020102020204" pitchFamily="34" charset="0"/>
            </a:endParaRPr>
          </a:p>
        </p:txBody>
      </p:sp>
      <p:sp>
        <p:nvSpPr>
          <p:cNvPr id="40" name="Content Placeholder 4">
            <a:extLst>
              <a:ext uri="{FF2B5EF4-FFF2-40B4-BE49-F238E27FC236}">
                <a16:creationId xmlns:a16="http://schemas.microsoft.com/office/drawing/2014/main" id="{A085534A-2493-63AC-5B91-9EB4B2C2C78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3" name="TextBox 2">
            <a:extLst>
              <a:ext uri="{FF2B5EF4-FFF2-40B4-BE49-F238E27FC236}">
                <a16:creationId xmlns:a16="http://schemas.microsoft.com/office/drawing/2014/main" id="{71229763-D302-8CC7-A9A4-2F9A2C86B46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71EC-76ED-D5BE-A8C4-2AFC19A0F731}"/>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99CF7D0-E39A-E7AF-CBAF-DE6DB58F9F62}"/>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14BF461-CCC3-0339-AF66-54ED52F1BCB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FA78BABA-A3CB-CB80-DA7D-958BFD6E082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C894A062-4B53-F53F-5DCD-BF2381CBB372}"/>
              </a:ext>
            </a:extLst>
          </p:cNvPr>
          <p:cNvSpPr txBox="1">
            <a:spLocks/>
          </p:cNvSpPr>
          <p:nvPr/>
        </p:nvSpPr>
        <p:spPr>
          <a:xfrm>
            <a:off x="471669" y="620390"/>
            <a:ext cx="8280400"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Planning your retirement</a:t>
            </a:r>
          </a:p>
        </p:txBody>
      </p:sp>
      <p:sp>
        <p:nvSpPr>
          <p:cNvPr id="4" name="Slide Number Placeholder 3">
            <a:extLst>
              <a:ext uri="{FF2B5EF4-FFF2-40B4-BE49-F238E27FC236}">
                <a16:creationId xmlns:a16="http://schemas.microsoft.com/office/drawing/2014/main" id="{BD77DEA6-8F65-0AC8-17AE-421B5CAB8B85}"/>
              </a:ext>
            </a:extLst>
          </p:cNvPr>
          <p:cNvSpPr>
            <a:spLocks noGrp="1"/>
          </p:cNvSpPr>
          <p:nvPr>
            <p:ph type="sldNum" sz="quarter" idx="12"/>
          </p:nvPr>
        </p:nvSpPr>
        <p:spPr>
          <a:xfrm>
            <a:off x="7863840" y="246489"/>
            <a:ext cx="848360" cy="228921"/>
          </a:xfrm>
        </p:spPr>
        <p:txBody>
          <a:bodyPr/>
          <a:lstStyle/>
          <a:p>
            <a:fld id="{5266CB8C-80E5-504C-B9DC-BFDA890D0F1E}" type="slidenum">
              <a:rPr lang="en-US" smtClean="0"/>
              <a:pPr/>
              <a:t>29</a:t>
            </a:fld>
            <a:endParaRPr lang="en-US" dirty="0"/>
          </a:p>
        </p:txBody>
      </p:sp>
      <p:sp>
        <p:nvSpPr>
          <p:cNvPr id="6" name="TextBox 5">
            <a:extLst>
              <a:ext uri="{FF2B5EF4-FFF2-40B4-BE49-F238E27FC236}">
                <a16:creationId xmlns:a16="http://schemas.microsoft.com/office/drawing/2014/main" id="{4958D20D-A8EA-171E-490A-F099D0E6B25D}"/>
              </a:ext>
            </a:extLst>
          </p:cNvPr>
          <p:cNvSpPr txBox="1"/>
          <p:nvPr/>
        </p:nvSpPr>
        <p:spPr>
          <a:xfrm>
            <a:off x="380546" y="1532140"/>
            <a:ext cx="1728192" cy="338554"/>
          </a:xfrm>
          <a:prstGeom prst="rect">
            <a:avLst/>
          </a:prstGeom>
          <a:noFill/>
        </p:spPr>
        <p:txBody>
          <a:bodyPr wrap="square" rtlCol="0">
            <a:spAutoFit/>
          </a:bodyPr>
          <a:lstStyle/>
          <a:p>
            <a:r>
              <a:rPr lang="en-US" sz="1600" b="1" dirty="0">
                <a:latin typeface="Nunito" pitchFamily="2" charset="0"/>
              </a:rPr>
              <a:t>Yearly salary</a:t>
            </a:r>
          </a:p>
        </p:txBody>
      </p:sp>
      <p:sp>
        <p:nvSpPr>
          <p:cNvPr id="7" name="TextBox 6">
            <a:extLst>
              <a:ext uri="{FF2B5EF4-FFF2-40B4-BE49-F238E27FC236}">
                <a16:creationId xmlns:a16="http://schemas.microsoft.com/office/drawing/2014/main" id="{C2321E97-6253-43A8-FF12-AA5929255FF8}"/>
              </a:ext>
            </a:extLst>
          </p:cNvPr>
          <p:cNvSpPr txBox="1"/>
          <p:nvPr/>
        </p:nvSpPr>
        <p:spPr>
          <a:xfrm>
            <a:off x="365555" y="2829617"/>
            <a:ext cx="3401923" cy="338554"/>
          </a:xfrm>
          <a:prstGeom prst="rect">
            <a:avLst/>
          </a:prstGeom>
          <a:noFill/>
        </p:spPr>
        <p:txBody>
          <a:bodyPr wrap="square" rtlCol="0">
            <a:spAutoFit/>
          </a:bodyPr>
          <a:lstStyle/>
          <a:p>
            <a:r>
              <a:rPr lang="en-US" sz="1600" b="1" dirty="0">
                <a:latin typeface="Nunito" pitchFamily="2" charset="0"/>
              </a:rPr>
              <a:t>Yearly retirement income</a:t>
            </a:r>
          </a:p>
        </p:txBody>
      </p:sp>
      <p:sp>
        <p:nvSpPr>
          <p:cNvPr id="9" name="TextBox 8">
            <a:extLst>
              <a:ext uri="{FF2B5EF4-FFF2-40B4-BE49-F238E27FC236}">
                <a16:creationId xmlns:a16="http://schemas.microsoft.com/office/drawing/2014/main" id="{AE59F53C-C0D9-C10C-0596-5A04D00C8C09}"/>
              </a:ext>
            </a:extLst>
          </p:cNvPr>
          <p:cNvSpPr txBox="1"/>
          <p:nvPr/>
        </p:nvSpPr>
        <p:spPr>
          <a:xfrm>
            <a:off x="365556" y="4133554"/>
            <a:ext cx="2394552" cy="338554"/>
          </a:xfrm>
          <a:prstGeom prst="rect">
            <a:avLst/>
          </a:prstGeom>
          <a:noFill/>
        </p:spPr>
        <p:txBody>
          <a:bodyPr wrap="square" rtlCol="0">
            <a:spAutoFit/>
          </a:bodyPr>
          <a:lstStyle/>
          <a:p>
            <a:r>
              <a:rPr lang="en-US" sz="1600" b="1" dirty="0">
                <a:latin typeface="Nunito" pitchFamily="2" charset="0"/>
              </a:rPr>
              <a:t>Tax-free lump sum</a:t>
            </a:r>
          </a:p>
        </p:txBody>
      </p:sp>
      <p:cxnSp>
        <p:nvCxnSpPr>
          <p:cNvPr id="10" name="Straight Connector 9">
            <a:extLst>
              <a:ext uri="{FF2B5EF4-FFF2-40B4-BE49-F238E27FC236}">
                <a16:creationId xmlns:a16="http://schemas.microsoft.com/office/drawing/2014/main" id="{8AD3A79E-ECC3-FD13-F6E6-3CCC1D9910F4}"/>
              </a:ext>
            </a:extLst>
          </p:cNvPr>
          <p:cNvCxnSpPr>
            <a:cxnSpLocks/>
          </p:cNvCxnSpPr>
          <p:nvPr/>
        </p:nvCxnSpPr>
        <p:spPr>
          <a:xfrm flipH="1">
            <a:off x="7097411" y="2022904"/>
            <a:ext cx="36035" cy="3179290"/>
          </a:xfrm>
          <a:prstGeom prst="line">
            <a:avLst/>
          </a:prstGeom>
          <a:ln w="63500" cap="rnd">
            <a:solidFill>
              <a:schemeClr val="accent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DAC06AE-D041-3983-D62E-A3A7D9CD6BD3}"/>
              </a:ext>
            </a:extLst>
          </p:cNvPr>
          <p:cNvSpPr/>
          <p:nvPr/>
        </p:nvSpPr>
        <p:spPr>
          <a:xfrm>
            <a:off x="471669" y="2022904"/>
            <a:ext cx="6566302" cy="6480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Nunito" pitchFamily="2" charset="0"/>
              </a:rPr>
              <a:t>£35,000</a:t>
            </a:r>
          </a:p>
        </p:txBody>
      </p:sp>
      <p:sp>
        <p:nvSpPr>
          <p:cNvPr id="12" name="Rectangle 11">
            <a:extLst>
              <a:ext uri="{FF2B5EF4-FFF2-40B4-BE49-F238E27FC236}">
                <a16:creationId xmlns:a16="http://schemas.microsoft.com/office/drawing/2014/main" id="{C8C5DA2F-5382-C49C-C601-2E42B084233F}"/>
              </a:ext>
            </a:extLst>
          </p:cNvPr>
          <p:cNvSpPr/>
          <p:nvPr/>
        </p:nvSpPr>
        <p:spPr>
          <a:xfrm>
            <a:off x="490566" y="3297397"/>
            <a:ext cx="311445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LGPS pension</a:t>
            </a:r>
          </a:p>
          <a:p>
            <a:pPr algn="ctr"/>
            <a:r>
              <a:rPr lang="en-US" dirty="0">
                <a:solidFill>
                  <a:schemeClr val="bg1"/>
                </a:solidFill>
                <a:latin typeface="Nunito" pitchFamily="2" charset="0"/>
              </a:rPr>
              <a:t>£16,913</a:t>
            </a:r>
          </a:p>
        </p:txBody>
      </p:sp>
      <p:sp>
        <p:nvSpPr>
          <p:cNvPr id="13" name="Rectangle 12">
            <a:extLst>
              <a:ext uri="{FF2B5EF4-FFF2-40B4-BE49-F238E27FC236}">
                <a16:creationId xmlns:a16="http://schemas.microsoft.com/office/drawing/2014/main" id="{6B9ADBF2-C171-0073-8283-B0FF153A3284}"/>
              </a:ext>
            </a:extLst>
          </p:cNvPr>
          <p:cNvSpPr/>
          <p:nvPr/>
        </p:nvSpPr>
        <p:spPr>
          <a:xfrm>
            <a:off x="3664456" y="3297397"/>
            <a:ext cx="1756900" cy="64807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Nunito" pitchFamily="2" charset="0"/>
              </a:rPr>
              <a:t>State Pension</a:t>
            </a:r>
          </a:p>
          <a:p>
            <a:pPr algn="ctr"/>
            <a:r>
              <a:rPr lang="en-US" dirty="0">
                <a:solidFill>
                  <a:schemeClr val="bg1"/>
                </a:solidFill>
                <a:latin typeface="Nunito" pitchFamily="2" charset="0"/>
              </a:rPr>
              <a:t>£11,973</a:t>
            </a:r>
          </a:p>
        </p:txBody>
      </p:sp>
      <p:sp>
        <p:nvSpPr>
          <p:cNvPr id="16" name="Rectangle 15">
            <a:extLst>
              <a:ext uri="{FF2B5EF4-FFF2-40B4-BE49-F238E27FC236}">
                <a16:creationId xmlns:a16="http://schemas.microsoft.com/office/drawing/2014/main" id="{CD5AB450-762B-D45C-35C1-3D42BBA29EDE}"/>
              </a:ext>
            </a:extLst>
          </p:cNvPr>
          <p:cNvSpPr/>
          <p:nvPr/>
        </p:nvSpPr>
        <p:spPr>
          <a:xfrm>
            <a:off x="471669" y="4554122"/>
            <a:ext cx="2675016" cy="648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unito" pitchFamily="2" charset="0"/>
              </a:rPr>
              <a:t>£13,125</a:t>
            </a:r>
          </a:p>
        </p:txBody>
      </p:sp>
      <p:sp>
        <p:nvSpPr>
          <p:cNvPr id="19" name="TextBox 18">
            <a:extLst>
              <a:ext uri="{FF2B5EF4-FFF2-40B4-BE49-F238E27FC236}">
                <a16:creationId xmlns:a16="http://schemas.microsoft.com/office/drawing/2014/main" id="{26FD3723-4D3C-F4F1-66D4-9E3A79F1EAA4}"/>
              </a:ext>
            </a:extLst>
          </p:cNvPr>
          <p:cNvSpPr txBox="1"/>
          <p:nvPr/>
        </p:nvSpPr>
        <p:spPr>
          <a:xfrm>
            <a:off x="7237055" y="2194080"/>
            <a:ext cx="1440160" cy="400110"/>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£35,000</a:t>
            </a:r>
          </a:p>
        </p:txBody>
      </p:sp>
      <p:sp>
        <p:nvSpPr>
          <p:cNvPr id="20" name="TextBox 19">
            <a:extLst>
              <a:ext uri="{FF2B5EF4-FFF2-40B4-BE49-F238E27FC236}">
                <a16:creationId xmlns:a16="http://schemas.microsoft.com/office/drawing/2014/main" id="{68B9CBF9-69C5-E212-39B9-0EB39E511EDB}"/>
              </a:ext>
            </a:extLst>
          </p:cNvPr>
          <p:cNvSpPr txBox="1"/>
          <p:nvPr/>
        </p:nvSpPr>
        <p:spPr>
          <a:xfrm>
            <a:off x="7237055" y="3374434"/>
            <a:ext cx="1440160" cy="400110"/>
          </a:xfrm>
          <a:prstGeom prst="rect">
            <a:avLst/>
          </a:prstGeom>
          <a:noFill/>
        </p:spPr>
        <p:txBody>
          <a:bodyPr wrap="square" rtlCol="0">
            <a:spAutoFit/>
          </a:bodyPr>
          <a:lstStyle/>
          <a:p>
            <a:r>
              <a:rPr lang="en-US" sz="2000" b="1" dirty="0">
                <a:solidFill>
                  <a:schemeClr val="accent5">
                    <a:lumMod val="50000"/>
                  </a:schemeClr>
                </a:solidFill>
                <a:latin typeface="Nunito" pitchFamily="2" charset="0"/>
              </a:rPr>
              <a:t>= £28,886</a:t>
            </a:r>
          </a:p>
        </p:txBody>
      </p:sp>
      <p:sp>
        <p:nvSpPr>
          <p:cNvPr id="21" name="TextBox 20">
            <a:extLst>
              <a:ext uri="{FF2B5EF4-FFF2-40B4-BE49-F238E27FC236}">
                <a16:creationId xmlns:a16="http://schemas.microsoft.com/office/drawing/2014/main" id="{C4B6AC33-CDF5-EC44-360D-A8EB95EDC950}"/>
              </a:ext>
            </a:extLst>
          </p:cNvPr>
          <p:cNvSpPr txBox="1"/>
          <p:nvPr/>
        </p:nvSpPr>
        <p:spPr>
          <a:xfrm>
            <a:off x="7192887" y="3774544"/>
            <a:ext cx="1951114" cy="595676"/>
          </a:xfrm>
          <a:prstGeom prst="rect">
            <a:avLst/>
          </a:prstGeom>
          <a:noFill/>
        </p:spPr>
        <p:txBody>
          <a:bodyPr wrap="square" rtlCol="0">
            <a:spAutoFit/>
          </a:bodyPr>
          <a:lstStyle/>
          <a:p>
            <a:pPr>
              <a:lnSpc>
                <a:spcPts val="1880"/>
              </a:lnSpc>
            </a:pPr>
            <a:r>
              <a:rPr lang="en-US" sz="2000" dirty="0">
                <a:solidFill>
                  <a:schemeClr val="accent5">
                    <a:lumMod val="50000"/>
                  </a:schemeClr>
                </a:solidFill>
                <a:latin typeface="Nunito" pitchFamily="2" charset="0"/>
              </a:rPr>
              <a:t>Difference - £6,114 a year</a:t>
            </a:r>
          </a:p>
        </p:txBody>
      </p:sp>
      <p:pic>
        <p:nvPicPr>
          <p:cNvPr id="5" name="Picture 4" descr="A close-up of a sign&#10;&#10;AI-generated content may be incorrect.">
            <a:extLst>
              <a:ext uri="{FF2B5EF4-FFF2-40B4-BE49-F238E27FC236}">
                <a16:creationId xmlns:a16="http://schemas.microsoft.com/office/drawing/2014/main" id="{FDFF3316-4048-31D8-7692-B2E7C22EBE5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412449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518C-0BA5-B61A-774C-2DC6CD7DD43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A1B880AD-4684-D128-0392-FCECD089FF7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56D739B5-E3FA-143E-6C6A-EF9132A43EF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96898010-A0EF-0287-8712-89393F2B896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1EA6A439-662A-C648-D8ED-1582BFCAD36A}"/>
              </a:ext>
            </a:extLst>
          </p:cNvPr>
          <p:cNvSpPr txBox="1">
            <a:spLocks/>
          </p:cNvSpPr>
          <p:nvPr/>
        </p:nvSpPr>
        <p:spPr>
          <a:xfrm>
            <a:off x="326860" y="686644"/>
            <a:ext cx="7886700" cy="8025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Key benefits of the LGPS </a:t>
            </a:r>
          </a:p>
        </p:txBody>
      </p:sp>
      <p:sp>
        <p:nvSpPr>
          <p:cNvPr id="4" name="Content Placeholder 2">
            <a:extLst>
              <a:ext uri="{FF2B5EF4-FFF2-40B4-BE49-F238E27FC236}">
                <a16:creationId xmlns:a16="http://schemas.microsoft.com/office/drawing/2014/main" id="{2A28AE40-4C8A-6C15-3B74-70AF6581609B}"/>
              </a:ext>
            </a:extLst>
          </p:cNvPr>
          <p:cNvSpPr txBox="1">
            <a:spLocks/>
          </p:cNvSpPr>
          <p:nvPr/>
        </p:nvSpPr>
        <p:spPr>
          <a:xfrm>
            <a:off x="530678" y="1942350"/>
            <a:ext cx="7886700" cy="37985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dirty="0">
                <a:latin typeface="Nunito" pitchFamily="2" charset="0"/>
              </a:rPr>
              <a:t>Occupational scheme paid in addition to your state pension</a:t>
            </a:r>
          </a:p>
          <a:p>
            <a:pPr marL="342900" indent="-342900" algn="l">
              <a:buFont typeface="Arial" panose="020B0604020202020204" pitchFamily="34" charset="0"/>
              <a:buChar char="•"/>
            </a:pPr>
            <a:r>
              <a:rPr lang="en-GB" sz="1800" dirty="0">
                <a:latin typeface="Nunito" pitchFamily="2" charset="0"/>
              </a:rPr>
              <a:t>Employer pays in</a:t>
            </a:r>
          </a:p>
          <a:p>
            <a:pPr marL="342900" indent="-342900" algn="l">
              <a:buFont typeface="Arial" panose="020B0604020202020204" pitchFamily="34" charset="0"/>
              <a:buChar char="•"/>
            </a:pPr>
            <a:r>
              <a:rPr lang="en-GB" sz="1800" dirty="0">
                <a:latin typeface="Nunito" pitchFamily="2" charset="0"/>
              </a:rPr>
              <a:t>Defined benefit scheme </a:t>
            </a:r>
          </a:p>
          <a:p>
            <a:pPr marL="342900" indent="-342900" algn="l">
              <a:buFont typeface="Arial" panose="020B0604020202020204" pitchFamily="34" charset="0"/>
              <a:buChar char="•"/>
            </a:pPr>
            <a:r>
              <a:rPr lang="en-GB" sz="1800" dirty="0">
                <a:latin typeface="Nunito" pitchFamily="2" charset="0"/>
              </a:rPr>
              <a:t>Guaranteed pension</a:t>
            </a:r>
          </a:p>
          <a:p>
            <a:pPr marL="342900" indent="-342900" algn="l">
              <a:buFont typeface="Arial" panose="020B0604020202020204" pitchFamily="34" charset="0"/>
              <a:buChar char="•"/>
            </a:pPr>
            <a:r>
              <a:rPr lang="en-GB" sz="1800" dirty="0">
                <a:latin typeface="Nunito" pitchFamily="2" charset="0"/>
              </a:rPr>
              <a:t>Pension is indexed linked</a:t>
            </a:r>
          </a:p>
          <a:p>
            <a:pPr marL="342900" indent="-342900" algn="l">
              <a:buFont typeface="Arial" panose="020B0604020202020204" pitchFamily="34" charset="0"/>
              <a:buChar char="•"/>
            </a:pPr>
            <a:r>
              <a:rPr lang="en-GB" sz="1800" dirty="0">
                <a:latin typeface="Nunito" pitchFamily="2" charset="0"/>
              </a:rPr>
              <a:t>Tax relief on your contributions (subject to HMRC limits)</a:t>
            </a:r>
          </a:p>
          <a:p>
            <a:pPr marL="342900" indent="-342900" algn="l">
              <a:buFont typeface="Arial" panose="020B0604020202020204" pitchFamily="34" charset="0"/>
              <a:buChar char="•"/>
            </a:pPr>
            <a:r>
              <a:rPr lang="en-GB" sz="1800" dirty="0">
                <a:latin typeface="Nunito" pitchFamily="2" charset="0"/>
              </a:rPr>
              <a:t>Tax-free lump sum at retirement </a:t>
            </a:r>
          </a:p>
          <a:p>
            <a:pPr marL="342900" indent="-342900" algn="l">
              <a:buFont typeface="Arial" panose="020B0604020202020204" pitchFamily="34" charset="0"/>
              <a:buChar char="•"/>
            </a:pPr>
            <a:r>
              <a:rPr lang="en-GB" sz="1800" dirty="0">
                <a:latin typeface="Nunito" pitchFamily="2" charset="0"/>
              </a:rPr>
              <a:t>Protection for your loved ones - Death benefits </a:t>
            </a:r>
          </a:p>
          <a:p>
            <a:pPr marL="342900" indent="-342900" algn="l">
              <a:buFont typeface="Arial" panose="020B0604020202020204" pitchFamily="34" charset="0"/>
              <a:buChar char="•"/>
            </a:pPr>
            <a:r>
              <a:rPr lang="en-GB" sz="1800" dirty="0">
                <a:latin typeface="Nunito" pitchFamily="2" charset="0"/>
              </a:rPr>
              <a:t>Protection for you - Ill health protection </a:t>
            </a:r>
          </a:p>
          <a:p>
            <a:pPr marL="342900" indent="-342900" algn="l">
              <a:buFont typeface="Arial" panose="020B0604020202020204" pitchFamily="34" charset="0"/>
              <a:buChar char="•"/>
            </a:pPr>
            <a:r>
              <a:rPr lang="en-GB" sz="1800" dirty="0">
                <a:latin typeface="Nunito" pitchFamily="2" charset="0"/>
              </a:rPr>
              <a:t>Contribution flexibility – pay more or less! </a:t>
            </a:r>
          </a:p>
        </p:txBody>
      </p:sp>
      <p:pic>
        <p:nvPicPr>
          <p:cNvPr id="5" name="Picture 4" descr="A close-up of a sign&#10;&#10;AI-generated content may be incorrect.">
            <a:extLst>
              <a:ext uri="{FF2B5EF4-FFF2-40B4-BE49-F238E27FC236}">
                <a16:creationId xmlns:a16="http://schemas.microsoft.com/office/drawing/2014/main" id="{8FE6DFDA-1063-F65D-44C4-741DFFF21996}"/>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1517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0A3-8599-4158-FE42-F5EE5D7EED7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8013694-B502-1C63-BA94-7688DAEEC82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53CF0ED-9602-3F37-5940-CFF0D6CEF81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07EC6068-7CBF-898D-4E25-F76FCD7094C6}"/>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extBox 2">
            <a:extLst>
              <a:ext uri="{FF2B5EF4-FFF2-40B4-BE49-F238E27FC236}">
                <a16:creationId xmlns:a16="http://schemas.microsoft.com/office/drawing/2014/main" id="{C83D50C7-E67A-8834-C096-40FD0BFE73DE}"/>
              </a:ext>
            </a:extLst>
          </p:cNvPr>
          <p:cNvSpPr txBox="1"/>
          <p:nvPr/>
        </p:nvSpPr>
        <p:spPr>
          <a:xfrm>
            <a:off x="4706937" y="1733289"/>
            <a:ext cx="4103688" cy="342401"/>
          </a:xfrm>
          <a:prstGeom prst="rect">
            <a:avLst/>
          </a:prstGeom>
          <a:noFill/>
        </p:spPr>
        <p:txBody>
          <a:bodyPr wrap="square" rtlCol="0">
            <a:spAutoFit/>
          </a:bodyPr>
          <a:lstStyle/>
          <a:p>
            <a:pPr algn="ctr">
              <a:lnSpc>
                <a:spcPts val="1800"/>
              </a:lnSpc>
            </a:pPr>
            <a:r>
              <a:rPr lang="en-US" sz="2000" b="1" cap="all" dirty="0">
                <a:solidFill>
                  <a:schemeClr val="tx2"/>
                </a:solidFill>
                <a:latin typeface="Nunito" pitchFamily="2" charset="0"/>
              </a:rPr>
              <a:t>Taking your </a:t>
            </a:r>
            <a:r>
              <a:rPr lang="en-US" sz="2000" b="1" cap="all" dirty="0" err="1">
                <a:solidFill>
                  <a:schemeClr val="tx2"/>
                </a:solidFill>
                <a:latin typeface="Nunito" pitchFamily="2" charset="0"/>
              </a:rPr>
              <a:t>apc</a:t>
            </a:r>
            <a:endParaRPr lang="en-US" sz="2000" b="1" cap="all" dirty="0">
              <a:solidFill>
                <a:schemeClr val="bg1"/>
              </a:solidFill>
              <a:latin typeface="Nunito" pitchFamily="2" charset="0"/>
            </a:endParaRPr>
          </a:p>
        </p:txBody>
      </p:sp>
      <p:sp>
        <p:nvSpPr>
          <p:cNvPr id="4" name="Oval 3">
            <a:extLst>
              <a:ext uri="{FF2B5EF4-FFF2-40B4-BE49-F238E27FC236}">
                <a16:creationId xmlns:a16="http://schemas.microsoft.com/office/drawing/2014/main" id="{D27648DA-F9AA-19CE-F9F7-A9BA25ECFA65}"/>
              </a:ext>
            </a:extLst>
          </p:cNvPr>
          <p:cNvSpPr/>
          <p:nvPr/>
        </p:nvSpPr>
        <p:spPr>
          <a:xfrm>
            <a:off x="1689088" y="3304046"/>
            <a:ext cx="1859554" cy="1859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E3F16D-1B68-1EC7-0B4F-28D9F7A850E8}"/>
              </a:ext>
            </a:extLst>
          </p:cNvPr>
          <p:cNvSpPr txBox="1"/>
          <p:nvPr/>
        </p:nvSpPr>
        <p:spPr>
          <a:xfrm>
            <a:off x="1160928" y="2626159"/>
            <a:ext cx="2766576"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Receive tax relief</a:t>
            </a:r>
          </a:p>
        </p:txBody>
      </p:sp>
      <p:sp>
        <p:nvSpPr>
          <p:cNvPr id="6" name="TextBox 5">
            <a:extLst>
              <a:ext uri="{FF2B5EF4-FFF2-40B4-BE49-F238E27FC236}">
                <a16:creationId xmlns:a16="http://schemas.microsoft.com/office/drawing/2014/main" id="{F2F64AEC-FB86-EC75-C166-2EC45DAA3060}"/>
              </a:ext>
            </a:extLst>
          </p:cNvPr>
          <p:cNvSpPr txBox="1"/>
          <p:nvPr/>
        </p:nvSpPr>
        <p:spPr>
          <a:xfrm>
            <a:off x="1147976" y="1939786"/>
            <a:ext cx="3269685"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Can buy income up to £8,903</a:t>
            </a:r>
          </a:p>
        </p:txBody>
      </p:sp>
      <p:sp>
        <p:nvSpPr>
          <p:cNvPr id="7" name="TextBox 6">
            <a:extLst>
              <a:ext uri="{FF2B5EF4-FFF2-40B4-BE49-F238E27FC236}">
                <a16:creationId xmlns:a16="http://schemas.microsoft.com/office/drawing/2014/main" id="{E519F431-5065-EA40-0843-B57E85488C01}"/>
              </a:ext>
            </a:extLst>
          </p:cNvPr>
          <p:cNvSpPr txBox="1"/>
          <p:nvPr/>
        </p:nvSpPr>
        <p:spPr>
          <a:xfrm>
            <a:off x="1147976" y="2291615"/>
            <a:ext cx="2766576" cy="334707"/>
          </a:xfrm>
          <a:prstGeom prst="rect">
            <a:avLst/>
          </a:prstGeom>
          <a:noFill/>
        </p:spPr>
        <p:txBody>
          <a:bodyPr wrap="square" lIns="0" rIns="0" rtlCol="0">
            <a:spAutoFit/>
          </a:bodyPr>
          <a:lstStyle/>
          <a:p>
            <a:pPr>
              <a:lnSpc>
                <a:spcPts val="1800"/>
              </a:lnSpc>
            </a:pPr>
            <a:r>
              <a:rPr lang="en-US" dirty="0">
                <a:solidFill>
                  <a:schemeClr val="accent1"/>
                </a:solidFill>
                <a:latin typeface="Nunito" pitchFamily="2" charset="0"/>
              </a:rPr>
              <a:t>Choose how long to pay</a:t>
            </a:r>
          </a:p>
        </p:txBody>
      </p:sp>
      <p:sp>
        <p:nvSpPr>
          <p:cNvPr id="9" name="Chevron 44">
            <a:extLst>
              <a:ext uri="{FF2B5EF4-FFF2-40B4-BE49-F238E27FC236}">
                <a16:creationId xmlns:a16="http://schemas.microsoft.com/office/drawing/2014/main" id="{43A679E7-ECB2-EA6A-9EB2-DBF94538F1F1}"/>
              </a:ext>
            </a:extLst>
          </p:cNvPr>
          <p:cNvSpPr/>
          <p:nvPr/>
        </p:nvSpPr>
        <p:spPr>
          <a:xfrm rot="5400000">
            <a:off x="638516" y="2581861"/>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46">
            <a:extLst>
              <a:ext uri="{FF2B5EF4-FFF2-40B4-BE49-F238E27FC236}">
                <a16:creationId xmlns:a16="http://schemas.microsoft.com/office/drawing/2014/main" id="{0120030E-AB4B-8FC6-DBAE-5E2A7DCD6EFD}"/>
              </a:ext>
            </a:extLst>
          </p:cNvPr>
          <p:cNvSpPr/>
          <p:nvPr/>
        </p:nvSpPr>
        <p:spPr>
          <a:xfrm rot="5400000">
            <a:off x="638516" y="2250911"/>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48">
            <a:extLst>
              <a:ext uri="{FF2B5EF4-FFF2-40B4-BE49-F238E27FC236}">
                <a16:creationId xmlns:a16="http://schemas.microsoft.com/office/drawing/2014/main" id="{18FC6FC2-C4FE-8682-F213-91AEFC32C67F}"/>
              </a:ext>
            </a:extLst>
          </p:cNvPr>
          <p:cNvSpPr/>
          <p:nvPr/>
        </p:nvSpPr>
        <p:spPr>
          <a:xfrm rot="5400000">
            <a:off x="638516" y="1908437"/>
            <a:ext cx="206944" cy="351322"/>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60EDB94B-2442-DF99-7FD1-F9278F8DDD8E}"/>
              </a:ext>
            </a:extLst>
          </p:cNvPr>
          <p:cNvSpPr/>
          <p:nvPr/>
        </p:nvSpPr>
        <p:spPr>
          <a:xfrm>
            <a:off x="5751475" y="3259872"/>
            <a:ext cx="1859554" cy="18595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0F029F-923C-F5E4-C110-B364B63B427A}"/>
              </a:ext>
            </a:extLst>
          </p:cNvPr>
          <p:cNvSpPr txBox="1"/>
          <p:nvPr/>
        </p:nvSpPr>
        <p:spPr>
          <a:xfrm>
            <a:off x="5037116" y="2302994"/>
            <a:ext cx="3029462" cy="334707"/>
          </a:xfrm>
          <a:prstGeom prst="rect">
            <a:avLst/>
          </a:prstGeom>
          <a:noFill/>
        </p:spPr>
        <p:txBody>
          <a:bodyPr wrap="square" lIns="0" rIns="0" rtlCol="0">
            <a:spAutoFit/>
          </a:bodyPr>
          <a:lstStyle/>
          <a:p>
            <a:pPr algn="r">
              <a:lnSpc>
                <a:spcPts val="1800"/>
              </a:lnSpc>
            </a:pPr>
            <a:r>
              <a:rPr lang="en-US" dirty="0">
                <a:solidFill>
                  <a:srgbClr val="946F00"/>
                </a:solidFill>
                <a:latin typeface="Nunito" pitchFamily="2" charset="0"/>
              </a:rPr>
              <a:t>Additional LGPS income</a:t>
            </a:r>
          </a:p>
        </p:txBody>
      </p:sp>
      <p:sp>
        <p:nvSpPr>
          <p:cNvPr id="14" name="TextBox 13">
            <a:extLst>
              <a:ext uri="{FF2B5EF4-FFF2-40B4-BE49-F238E27FC236}">
                <a16:creationId xmlns:a16="http://schemas.microsoft.com/office/drawing/2014/main" id="{A02D76F3-8376-0CF4-8031-F054F15C768F}"/>
              </a:ext>
            </a:extLst>
          </p:cNvPr>
          <p:cNvSpPr txBox="1"/>
          <p:nvPr/>
        </p:nvSpPr>
        <p:spPr>
          <a:xfrm>
            <a:off x="4952961" y="2626160"/>
            <a:ext cx="3145156" cy="334707"/>
          </a:xfrm>
          <a:prstGeom prst="rect">
            <a:avLst/>
          </a:prstGeom>
          <a:noFill/>
        </p:spPr>
        <p:txBody>
          <a:bodyPr wrap="square" lIns="0" rIns="0" rtlCol="0">
            <a:spAutoFit/>
          </a:bodyPr>
          <a:lstStyle/>
          <a:p>
            <a:pPr algn="r">
              <a:lnSpc>
                <a:spcPts val="1800"/>
              </a:lnSpc>
            </a:pPr>
            <a:r>
              <a:rPr lang="en-US" dirty="0">
                <a:solidFill>
                  <a:srgbClr val="946F00"/>
                </a:solidFill>
                <a:latin typeface="Nunito" pitchFamily="2" charset="0"/>
              </a:rPr>
              <a:t>Can convert into tax-free cash</a:t>
            </a:r>
          </a:p>
        </p:txBody>
      </p:sp>
      <p:cxnSp>
        <p:nvCxnSpPr>
          <p:cNvPr id="15" name="Straight Connector 14">
            <a:extLst>
              <a:ext uri="{FF2B5EF4-FFF2-40B4-BE49-F238E27FC236}">
                <a16:creationId xmlns:a16="http://schemas.microsoft.com/office/drawing/2014/main" id="{8777D292-483E-160B-42EF-A84F91500CB9}"/>
              </a:ext>
            </a:extLst>
          </p:cNvPr>
          <p:cNvCxnSpPr>
            <a:cxnSpLocks/>
          </p:cNvCxnSpPr>
          <p:nvPr/>
        </p:nvCxnSpPr>
        <p:spPr>
          <a:xfrm>
            <a:off x="732726" y="4200233"/>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3CC7CD67-0FB6-E497-178C-7E16AE7FC898}"/>
              </a:ext>
            </a:extLst>
          </p:cNvPr>
          <p:cNvCxnSpPr>
            <a:cxnSpLocks/>
          </p:cNvCxnSpPr>
          <p:nvPr/>
        </p:nvCxnSpPr>
        <p:spPr>
          <a:xfrm flipH="1" flipV="1">
            <a:off x="724625" y="2954737"/>
            <a:ext cx="8101" cy="12537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hevron 60">
            <a:extLst>
              <a:ext uri="{FF2B5EF4-FFF2-40B4-BE49-F238E27FC236}">
                <a16:creationId xmlns:a16="http://schemas.microsoft.com/office/drawing/2014/main" id="{10BAA15B-8E76-7C9F-3CDB-8308A3DE8C12}"/>
              </a:ext>
            </a:extLst>
          </p:cNvPr>
          <p:cNvSpPr/>
          <p:nvPr/>
        </p:nvSpPr>
        <p:spPr>
          <a:xfrm rot="16200000">
            <a:off x="8528301" y="2589364"/>
            <a:ext cx="192779"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61">
            <a:extLst>
              <a:ext uri="{FF2B5EF4-FFF2-40B4-BE49-F238E27FC236}">
                <a16:creationId xmlns:a16="http://schemas.microsoft.com/office/drawing/2014/main" id="{823564B4-B0D1-0DD0-AD5D-5C7A40C0099B}"/>
              </a:ext>
            </a:extLst>
          </p:cNvPr>
          <p:cNvSpPr/>
          <p:nvPr/>
        </p:nvSpPr>
        <p:spPr>
          <a:xfrm rot="16200000">
            <a:off x="8513066" y="2245006"/>
            <a:ext cx="206944" cy="351322"/>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 name="Straight Connector 20">
            <a:extLst>
              <a:ext uri="{FF2B5EF4-FFF2-40B4-BE49-F238E27FC236}">
                <a16:creationId xmlns:a16="http://schemas.microsoft.com/office/drawing/2014/main" id="{86497697-4875-6311-40A2-AA62CDD05B44}"/>
              </a:ext>
            </a:extLst>
          </p:cNvPr>
          <p:cNvCxnSpPr>
            <a:cxnSpLocks/>
          </p:cNvCxnSpPr>
          <p:nvPr/>
        </p:nvCxnSpPr>
        <p:spPr>
          <a:xfrm>
            <a:off x="7736098" y="4272583"/>
            <a:ext cx="888592"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D09F8894-B2B9-99BE-6889-BABA87C46018}"/>
              </a:ext>
            </a:extLst>
          </p:cNvPr>
          <p:cNvCxnSpPr>
            <a:cxnSpLocks/>
          </p:cNvCxnSpPr>
          <p:nvPr/>
        </p:nvCxnSpPr>
        <p:spPr>
          <a:xfrm flipV="1">
            <a:off x="8616538" y="2910692"/>
            <a:ext cx="6202" cy="134186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Oval 22">
            <a:extLst>
              <a:ext uri="{FF2B5EF4-FFF2-40B4-BE49-F238E27FC236}">
                <a16:creationId xmlns:a16="http://schemas.microsoft.com/office/drawing/2014/main" id="{C0AC8A46-FAF8-FC8C-09CE-69E990D4D225}"/>
              </a:ext>
            </a:extLst>
          </p:cNvPr>
          <p:cNvSpPr/>
          <p:nvPr/>
        </p:nvSpPr>
        <p:spPr>
          <a:xfrm>
            <a:off x="1827991" y="342290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DE4A6B8-A302-90D0-0CC6-8998656FC530}"/>
              </a:ext>
            </a:extLst>
          </p:cNvPr>
          <p:cNvSpPr/>
          <p:nvPr/>
        </p:nvSpPr>
        <p:spPr>
          <a:xfrm>
            <a:off x="5881529" y="338992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picture containing icon&#10;&#10;Description automatically generated">
            <a:extLst>
              <a:ext uri="{FF2B5EF4-FFF2-40B4-BE49-F238E27FC236}">
                <a16:creationId xmlns:a16="http://schemas.microsoft.com/office/drawing/2014/main" id="{0FE4CCDE-520A-A953-862E-0F7F3AF45B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09608" y="3200124"/>
            <a:ext cx="1955612" cy="1908619"/>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907CC262-960A-1BEC-E8B0-38D325FE7CF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7296" y="3179055"/>
            <a:ext cx="2101188" cy="2101188"/>
          </a:xfrm>
          <a:prstGeom prst="rect">
            <a:avLst/>
          </a:prstGeom>
        </p:spPr>
      </p:pic>
      <p:sp>
        <p:nvSpPr>
          <p:cNvPr id="27" name="TextBox 26">
            <a:extLst>
              <a:ext uri="{FF2B5EF4-FFF2-40B4-BE49-F238E27FC236}">
                <a16:creationId xmlns:a16="http://schemas.microsoft.com/office/drawing/2014/main" id="{CB3BED94-9F86-D5A1-D970-337742BDCC28}"/>
              </a:ext>
            </a:extLst>
          </p:cNvPr>
          <p:cNvSpPr txBox="1"/>
          <p:nvPr/>
        </p:nvSpPr>
        <p:spPr>
          <a:xfrm>
            <a:off x="2021796" y="4649444"/>
            <a:ext cx="1044840" cy="311624"/>
          </a:xfrm>
          <a:prstGeom prst="rect">
            <a:avLst/>
          </a:prstGeom>
          <a:noFill/>
        </p:spPr>
        <p:txBody>
          <a:bodyPr wrap="square" rtlCol="0">
            <a:spAutoFit/>
          </a:bodyPr>
          <a:lstStyle/>
          <a:p>
            <a:pPr algn="ctr">
              <a:lnSpc>
                <a:spcPts val="1800"/>
              </a:lnSpc>
            </a:pPr>
            <a:r>
              <a:rPr lang="en-US" sz="1200" b="1" cap="all" dirty="0">
                <a:solidFill>
                  <a:schemeClr val="bg1"/>
                </a:solidFill>
                <a:latin typeface="Nunito" pitchFamily="2" charset="0"/>
              </a:rPr>
              <a:t>LGPS</a:t>
            </a:r>
          </a:p>
        </p:txBody>
      </p:sp>
      <p:sp>
        <p:nvSpPr>
          <p:cNvPr id="28" name="TextBox 27">
            <a:extLst>
              <a:ext uri="{FF2B5EF4-FFF2-40B4-BE49-F238E27FC236}">
                <a16:creationId xmlns:a16="http://schemas.microsoft.com/office/drawing/2014/main" id="{F8A6CAAB-5EBD-C3DB-E913-F28F622BCCB8}"/>
              </a:ext>
            </a:extLst>
          </p:cNvPr>
          <p:cNvSpPr txBox="1"/>
          <p:nvPr/>
        </p:nvSpPr>
        <p:spPr>
          <a:xfrm>
            <a:off x="4128803" y="4431243"/>
            <a:ext cx="824158" cy="524952"/>
          </a:xfrm>
          <a:prstGeom prst="rect">
            <a:avLst/>
          </a:prstGeom>
          <a:noFill/>
        </p:spPr>
        <p:txBody>
          <a:bodyPr wrap="square" rtlCol="0">
            <a:spAutoFit/>
          </a:bodyPr>
          <a:lstStyle/>
          <a:p>
            <a:pPr algn="ctr">
              <a:lnSpc>
                <a:spcPts val="1800"/>
              </a:lnSpc>
            </a:pPr>
            <a:r>
              <a:rPr lang="en-US" sz="8800" cap="all">
                <a:solidFill>
                  <a:schemeClr val="tx2"/>
                </a:solidFill>
                <a:latin typeface="+mj-lt"/>
              </a:rPr>
              <a:t>=</a:t>
            </a:r>
            <a:endParaRPr lang="en-US" sz="8800" cap="all">
              <a:solidFill>
                <a:schemeClr val="bg1"/>
              </a:solidFill>
              <a:latin typeface="+mj-lt"/>
            </a:endParaRPr>
          </a:p>
        </p:txBody>
      </p:sp>
      <p:sp>
        <p:nvSpPr>
          <p:cNvPr id="29" name="Title 4">
            <a:extLst>
              <a:ext uri="{FF2B5EF4-FFF2-40B4-BE49-F238E27FC236}">
                <a16:creationId xmlns:a16="http://schemas.microsoft.com/office/drawing/2014/main" id="{CA94F7F3-3D80-2DD3-7212-EB20DA630B21}"/>
              </a:ext>
            </a:extLst>
          </p:cNvPr>
          <p:cNvSpPr txBox="1">
            <a:spLocks/>
          </p:cNvSpPr>
          <p:nvPr/>
        </p:nvSpPr>
        <p:spPr>
          <a:xfrm>
            <a:off x="461876" y="613265"/>
            <a:ext cx="8626581" cy="6896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a:solidFill>
                  <a:srgbClr val="ED7D31"/>
                </a:solidFill>
                <a:latin typeface="Nunito" pitchFamily="2" charset="0"/>
              </a:rPr>
              <a:t>Additional pension contributions (APCs)</a:t>
            </a:r>
          </a:p>
        </p:txBody>
      </p:sp>
      <p:pic>
        <p:nvPicPr>
          <p:cNvPr id="30" name="Picture 29" descr="A close-up of a sign&#10;&#10;AI-generated content may be incorrect.">
            <a:extLst>
              <a:ext uri="{FF2B5EF4-FFF2-40B4-BE49-F238E27FC236}">
                <a16:creationId xmlns:a16="http://schemas.microsoft.com/office/drawing/2014/main" id="{4F66D4D6-8858-A8E4-5CF6-5AE5E996EF88}"/>
              </a:ext>
            </a:extLst>
          </p:cNvPr>
          <p:cNvPicPr>
            <a:picLocks noChangeAspect="1"/>
          </p:cNvPicPr>
          <p:nvPr/>
        </p:nvPicPr>
        <p:blipFill>
          <a:blip r:embed="rId6"/>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2903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9" grpId="0" animBg="1"/>
      <p:bldP spid="10" grpId="0" animBg="1"/>
      <p:bldP spid="11" grpId="0" animBg="1"/>
      <p:bldP spid="12" grpId="0" animBg="1"/>
      <p:bldP spid="13" grpId="0"/>
      <p:bldP spid="14" grpId="0"/>
      <p:bldP spid="19" grpId="0" animBg="1"/>
      <p:bldP spid="20" grpId="0" animBg="1"/>
      <p:bldP spid="23" grpId="0" animBg="1"/>
      <p:bldP spid="24" grpId="0" animBg="1"/>
      <p:bldP spid="27" grpId="0"/>
      <p:bldP spid="28" grpId="0"/>
    </p:bldLst>
  </p:timing>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14BBB-6E5A-9578-D046-FBC795DE412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02AAEC1-A0C0-E98A-8673-520C3F9157E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75BB60-0FE2-2CAE-0CCF-5CE6C668368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E8FE576-DA63-77CF-B2EF-1D310C17226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5D3545BC-96FB-D870-E0EA-36FF396E5539}"/>
              </a:ext>
            </a:extLst>
          </p:cNvPr>
          <p:cNvGraphicFramePr>
            <a:graphicFrameLocks/>
          </p:cNvGraphicFramePr>
          <p:nvPr>
            <p:extLst>
              <p:ext uri="{D42A27DB-BD31-4B8C-83A1-F6EECF244321}">
                <p14:modId xmlns:p14="http://schemas.microsoft.com/office/powerpoint/2010/main" val="141066856"/>
              </p:ext>
            </p:extLst>
          </p:nvPr>
        </p:nvGraphicFramePr>
        <p:xfrm>
          <a:off x="512655" y="1805265"/>
          <a:ext cx="8100001" cy="3500100"/>
        </p:xfrm>
        <a:graphic>
          <a:graphicData uri="http://schemas.openxmlformats.org/drawingml/2006/table">
            <a:tbl>
              <a:tblPr firstRow="1" bandRow="1">
                <a:tableStyleId>{5C22544A-7EE6-4342-B048-85BDC9FD1C3A}</a:tableStyleId>
              </a:tblPr>
              <a:tblGrid>
                <a:gridCol w="1500952">
                  <a:extLst>
                    <a:ext uri="{9D8B030D-6E8A-4147-A177-3AD203B41FA5}">
                      <a16:colId xmlns:a16="http://schemas.microsoft.com/office/drawing/2014/main" val="20000"/>
                    </a:ext>
                  </a:extLst>
                </a:gridCol>
                <a:gridCol w="1423134">
                  <a:extLst>
                    <a:ext uri="{9D8B030D-6E8A-4147-A177-3AD203B41FA5}">
                      <a16:colId xmlns:a16="http://schemas.microsoft.com/office/drawing/2014/main" val="20001"/>
                    </a:ext>
                  </a:extLst>
                </a:gridCol>
                <a:gridCol w="1725305">
                  <a:extLst>
                    <a:ext uri="{9D8B030D-6E8A-4147-A177-3AD203B41FA5}">
                      <a16:colId xmlns:a16="http://schemas.microsoft.com/office/drawing/2014/main" val="20002"/>
                    </a:ext>
                  </a:extLst>
                </a:gridCol>
                <a:gridCol w="1725305">
                  <a:extLst>
                    <a:ext uri="{9D8B030D-6E8A-4147-A177-3AD203B41FA5}">
                      <a16:colId xmlns:a16="http://schemas.microsoft.com/office/drawing/2014/main" val="373246221"/>
                    </a:ext>
                  </a:extLst>
                </a:gridCol>
                <a:gridCol w="1725305">
                  <a:extLst>
                    <a:ext uri="{9D8B030D-6E8A-4147-A177-3AD203B41FA5}">
                      <a16:colId xmlns:a16="http://schemas.microsoft.com/office/drawing/2014/main" val="1301106157"/>
                    </a:ext>
                  </a:extLst>
                </a:gridCol>
              </a:tblGrid>
              <a:tr h="612000">
                <a:tc>
                  <a:txBody>
                    <a:bodyPr/>
                    <a:lstStyle/>
                    <a:p>
                      <a:pPr algn="l"/>
                      <a:r>
                        <a:rPr lang="en-GB" sz="1600" dirty="0">
                          <a:latin typeface="Nunito" pitchFamily="2" charset="0"/>
                        </a:rPr>
                        <a:t>Contract period</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Monthly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after tax relief (20%)</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Extra yearly pension from NPA*</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540000">
                <a:tc>
                  <a:txBody>
                    <a:bodyPr/>
                    <a:lstStyle/>
                    <a:p>
                      <a:pPr algn="l"/>
                      <a:r>
                        <a:rPr lang="en-GB" sz="1600" b="0" dirty="0">
                          <a:latin typeface="Nunito" pitchFamily="2" charset="0"/>
                        </a:rPr>
                        <a:t>Lump sum</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N/A</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£14,470</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£11,576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540000">
                <a:tc>
                  <a:txBody>
                    <a:bodyPr/>
                    <a:lstStyle/>
                    <a:p>
                      <a:pPr algn="l"/>
                      <a:r>
                        <a:rPr lang="en-GB" sz="1600" b="0" dirty="0">
                          <a:latin typeface="Nunito" pitchFamily="2" charset="0"/>
                        </a:rPr>
                        <a:t>1 year</a:t>
                      </a:r>
                    </a:p>
                  </a:txBody>
                  <a:tcPr marL="68580" marR="68580" marT="34290" marB="34290" anchor="ctr">
                    <a:noFill/>
                  </a:tcPr>
                </a:tc>
                <a:tc>
                  <a:txBody>
                    <a:bodyPr/>
                    <a:lstStyle/>
                    <a:p>
                      <a:pPr algn="ctr"/>
                      <a:r>
                        <a:rPr lang="en-GB" sz="1600" b="0" dirty="0">
                          <a:latin typeface="Nunito" pitchFamily="2" charset="0"/>
                        </a:rPr>
                        <a:t>£1,214.10</a:t>
                      </a:r>
                    </a:p>
                  </a:txBody>
                  <a:tcPr marL="68580" marR="68580" marT="34290" marB="34290" anchor="ctr">
                    <a:noFill/>
                  </a:tcPr>
                </a:tc>
                <a:tc>
                  <a:txBody>
                    <a:bodyPr/>
                    <a:lstStyle/>
                    <a:p>
                      <a:pPr algn="ctr"/>
                      <a:r>
                        <a:rPr lang="en-GB" sz="1600" b="0" dirty="0">
                          <a:latin typeface="Nunito" pitchFamily="2" charset="0"/>
                        </a:rPr>
                        <a:t>£14,569</a:t>
                      </a:r>
                    </a:p>
                  </a:txBody>
                  <a:tcPr marL="68580" marR="68580" marT="34290" marB="34290" anchor="ctr">
                    <a:noFill/>
                  </a:tcPr>
                </a:tc>
                <a:tc>
                  <a:txBody>
                    <a:bodyPr/>
                    <a:lstStyle/>
                    <a:p>
                      <a:pPr algn="ctr"/>
                      <a:r>
                        <a:rPr lang="en-GB" sz="1600" b="0" dirty="0">
                          <a:latin typeface="Nunito" pitchFamily="2" charset="0"/>
                        </a:rPr>
                        <a:t>£11,655</a:t>
                      </a:r>
                    </a:p>
                  </a:txBody>
                  <a:tcPr marL="68580" marR="68580" marT="34290" marB="34290" anchor="ctr">
                    <a:noFill/>
                  </a:tcPr>
                </a:tc>
                <a:tc>
                  <a:txBody>
                    <a:bodyPr/>
                    <a:lstStyle/>
                    <a:p>
                      <a:pPr algn="ctr"/>
                      <a:r>
                        <a:rPr lang="en-GB" sz="1600" b="0" dirty="0">
                          <a:latin typeface="Nunito" pitchFamily="2" charset="0"/>
                        </a:rPr>
                        <a:t>£1,000</a:t>
                      </a:r>
                    </a:p>
                  </a:txBody>
                  <a:tcPr marL="68580" marR="68580" marT="34290" marB="34290" anchor="ctr">
                    <a:noFill/>
                  </a:tcPr>
                </a:tc>
                <a:extLst>
                  <a:ext uri="{0D108BD9-81ED-4DB2-BD59-A6C34878D82A}">
                    <a16:rowId xmlns:a16="http://schemas.microsoft.com/office/drawing/2014/main" val="2912492448"/>
                  </a:ext>
                </a:extLst>
              </a:tr>
              <a:tr h="540000">
                <a:tc>
                  <a:txBody>
                    <a:bodyPr/>
                    <a:lstStyle/>
                    <a:p>
                      <a:pPr algn="l"/>
                      <a:r>
                        <a:rPr lang="en-GB" sz="1600" b="0" dirty="0">
                          <a:latin typeface="Nunito" pitchFamily="2" charset="0"/>
                        </a:rPr>
                        <a:t>5 years</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£262.40</a:t>
                      </a:r>
                    </a:p>
                  </a:txBody>
                  <a:tcPr marL="68580" marR="68580" marT="34290" marB="34290" anchor="ctr">
                    <a:solidFill>
                      <a:srgbClr val="C5E0B4"/>
                    </a:solidFill>
                  </a:tcPr>
                </a:tc>
                <a:tc>
                  <a:txBody>
                    <a:bodyPr/>
                    <a:lstStyle/>
                    <a:p>
                      <a:pPr algn="ctr"/>
                      <a:r>
                        <a:rPr lang="en-GB" sz="1600" b="0" dirty="0">
                          <a:latin typeface="Nunito" pitchFamily="2" charset="0"/>
                        </a:rPr>
                        <a:t>£15,744</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£12,595</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r h="540000">
                <a:tc>
                  <a:txBody>
                    <a:bodyPr/>
                    <a:lstStyle/>
                    <a:p>
                      <a:pPr algn="l"/>
                      <a:r>
                        <a:rPr lang="en-GB" sz="1600" b="0" dirty="0">
                          <a:latin typeface="Nunito" pitchFamily="2" charset="0"/>
                        </a:rPr>
                        <a:t>10 years</a:t>
                      </a:r>
                    </a:p>
                  </a:txBody>
                  <a:tcPr marL="68580" marR="68580" marT="34290" marB="34290" anchor="ctr">
                    <a:solidFill>
                      <a:srgbClr val="F7F7F7"/>
                    </a:solidFill>
                  </a:tcPr>
                </a:tc>
                <a:tc>
                  <a:txBody>
                    <a:bodyPr/>
                    <a:lstStyle/>
                    <a:p>
                      <a:pPr algn="ctr"/>
                      <a:r>
                        <a:rPr lang="en-GB" sz="1600" b="0" dirty="0">
                          <a:latin typeface="Nunito" pitchFamily="2" charset="0"/>
                        </a:rPr>
                        <a:t>£144.70</a:t>
                      </a:r>
                    </a:p>
                  </a:txBody>
                  <a:tcPr marL="68580" marR="68580" marT="34290" marB="34290" anchor="ctr">
                    <a:solidFill>
                      <a:srgbClr val="F7F7F7"/>
                    </a:solidFill>
                  </a:tcPr>
                </a:tc>
                <a:tc>
                  <a:txBody>
                    <a:bodyPr/>
                    <a:lstStyle/>
                    <a:p>
                      <a:pPr algn="ctr"/>
                      <a:r>
                        <a:rPr lang="en-GB" sz="1600" b="0" dirty="0">
                          <a:latin typeface="Nunito" pitchFamily="2" charset="0"/>
                        </a:rPr>
                        <a:t>£17,364</a:t>
                      </a:r>
                    </a:p>
                  </a:txBody>
                  <a:tcPr marL="68580" marR="68580" marT="34290" marB="34290" anchor="ctr">
                    <a:solidFill>
                      <a:srgbClr val="F7F7F7"/>
                    </a:solidFill>
                  </a:tcPr>
                </a:tc>
                <a:tc>
                  <a:txBody>
                    <a:bodyPr/>
                    <a:lstStyle/>
                    <a:p>
                      <a:pPr algn="ctr"/>
                      <a:r>
                        <a:rPr lang="en-GB" sz="1600" b="0" dirty="0">
                          <a:latin typeface="Nunito" pitchFamily="2" charset="0"/>
                        </a:rPr>
                        <a:t>£13,891</a:t>
                      </a:r>
                    </a:p>
                  </a:txBody>
                  <a:tcPr marL="68580" marR="68580" marT="34290" marB="34290" anchor="ctr">
                    <a:solidFill>
                      <a:srgbClr val="F7F7F7"/>
                    </a:solidFill>
                  </a:tcPr>
                </a:tc>
                <a:tc>
                  <a:txBody>
                    <a:bodyPr/>
                    <a:lstStyle/>
                    <a:p>
                      <a:pPr algn="ctr"/>
                      <a:r>
                        <a:rPr lang="en-GB" sz="1600" b="0" dirty="0">
                          <a:latin typeface="Nunito" pitchFamily="2" charset="0"/>
                        </a:rPr>
                        <a:t>£1,000</a:t>
                      </a:r>
                    </a:p>
                  </a:txBody>
                  <a:tcPr marL="68580" marR="68580" marT="34290" marB="34290" anchor="ctr">
                    <a:solidFill>
                      <a:srgbClr val="F7F7F7"/>
                    </a:solidFill>
                  </a:tcPr>
                </a:tc>
                <a:extLst>
                  <a:ext uri="{0D108BD9-81ED-4DB2-BD59-A6C34878D82A}">
                    <a16:rowId xmlns:a16="http://schemas.microsoft.com/office/drawing/2014/main" val="10004"/>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unito" pitchFamily="2" charset="0"/>
                        </a:rPr>
                        <a:t>15 years</a:t>
                      </a:r>
                    </a:p>
                  </a:txBody>
                  <a:tcPr marL="68580" marR="68580" marT="34290" marB="34290" anchor="ctr">
                    <a:solidFill>
                      <a:srgbClr val="C5E0B4"/>
                    </a:solidFill>
                  </a:tcPr>
                </a:tc>
                <a:tc>
                  <a:txBody>
                    <a:bodyPr/>
                    <a:lstStyle/>
                    <a:p>
                      <a:pPr algn="ctr"/>
                      <a:r>
                        <a:rPr lang="en-GB" sz="1600" b="0" dirty="0">
                          <a:latin typeface="Nunito" pitchFamily="2" charset="0"/>
                        </a:rPr>
                        <a:t>£106.60</a:t>
                      </a:r>
                    </a:p>
                  </a:txBody>
                  <a:tcPr marL="68580" marR="68580" marT="34290" marB="34290" anchor="ctr">
                    <a:solidFill>
                      <a:srgbClr val="C5E0B4"/>
                    </a:solidFill>
                  </a:tcPr>
                </a:tc>
                <a:tc>
                  <a:txBody>
                    <a:bodyPr/>
                    <a:lstStyle/>
                    <a:p>
                      <a:pPr algn="ctr"/>
                      <a:r>
                        <a:rPr lang="en-GB" sz="1600" b="0" dirty="0">
                          <a:latin typeface="Nunito" pitchFamily="2" charset="0"/>
                        </a:rPr>
                        <a:t>£19,188</a:t>
                      </a:r>
                    </a:p>
                  </a:txBody>
                  <a:tcPr marL="68580" marR="68580" marT="34290" marB="34290" anchor="ctr">
                    <a:solidFill>
                      <a:srgbClr val="C5E0B4"/>
                    </a:solidFill>
                  </a:tcPr>
                </a:tc>
                <a:tc>
                  <a:txBody>
                    <a:bodyPr/>
                    <a:lstStyle/>
                    <a:p>
                      <a:pPr algn="ctr"/>
                      <a:r>
                        <a:rPr lang="en-GB" sz="1600" b="0" dirty="0">
                          <a:latin typeface="Nunito" pitchFamily="2" charset="0"/>
                        </a:rPr>
                        <a:t>£15,350</a:t>
                      </a:r>
                    </a:p>
                  </a:txBody>
                  <a:tcPr marL="68580" marR="68580" marT="34290" marB="34290" anchor="ctr">
                    <a:solidFill>
                      <a:srgbClr val="C5E0B4"/>
                    </a:solidFill>
                  </a:tcPr>
                </a:tc>
                <a:tc>
                  <a:txBody>
                    <a:bodyPr/>
                    <a:lstStyle/>
                    <a:p>
                      <a:pPr algn="ctr"/>
                      <a:r>
                        <a:rPr lang="en-GB" sz="1600" b="0" dirty="0">
                          <a:latin typeface="Nunito" pitchFamily="2" charset="0"/>
                        </a:rPr>
                        <a:t>£1,000</a:t>
                      </a:r>
                    </a:p>
                  </a:txBody>
                  <a:tcPr marL="68580" marR="68580" marT="34290" marB="34290" anchor="ctr">
                    <a:solidFill>
                      <a:srgbClr val="C5E0B4"/>
                    </a:solidFill>
                  </a:tcPr>
                </a:tc>
                <a:extLst>
                  <a:ext uri="{0D108BD9-81ED-4DB2-BD59-A6C34878D82A}">
                    <a16:rowId xmlns:a16="http://schemas.microsoft.com/office/drawing/2014/main" val="3536257439"/>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C9A33C77-22AC-7D37-1A74-E7FE889FA242}"/>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83F4F6BB-A1B7-65FF-DF2B-6185C997E395}"/>
              </a:ext>
            </a:extLst>
          </p:cNvPr>
          <p:cNvSpPr txBox="1">
            <a:spLocks/>
          </p:cNvSpPr>
          <p:nvPr/>
        </p:nvSpPr>
        <p:spPr>
          <a:xfrm>
            <a:off x="373244" y="620390"/>
            <a:ext cx="8378825" cy="66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Buying extra pension</a:t>
            </a:r>
          </a:p>
        </p:txBody>
      </p:sp>
      <p:sp>
        <p:nvSpPr>
          <p:cNvPr id="6" name="TextBox 5">
            <a:extLst>
              <a:ext uri="{FF2B5EF4-FFF2-40B4-BE49-F238E27FC236}">
                <a16:creationId xmlns:a16="http://schemas.microsoft.com/office/drawing/2014/main" id="{BBE362C4-0C24-987E-9A88-4555A10097AD}"/>
              </a:ext>
            </a:extLst>
          </p:cNvPr>
          <p:cNvSpPr txBox="1"/>
          <p:nvPr/>
        </p:nvSpPr>
        <p:spPr>
          <a:xfrm>
            <a:off x="512655" y="5410984"/>
            <a:ext cx="6286979" cy="369332"/>
          </a:xfrm>
          <a:prstGeom prst="rect">
            <a:avLst/>
          </a:prstGeom>
          <a:noFill/>
        </p:spPr>
        <p:txBody>
          <a:bodyPr wrap="square" rtlCol="0">
            <a:spAutoFit/>
          </a:bodyPr>
          <a:lstStyle/>
          <a:p>
            <a:r>
              <a:rPr lang="en-GB" dirty="0"/>
              <a:t>* Plus revaluation</a:t>
            </a:r>
          </a:p>
        </p:txBody>
      </p:sp>
      <p:sp>
        <p:nvSpPr>
          <p:cNvPr id="7" name="TextBox 6">
            <a:extLst>
              <a:ext uri="{FF2B5EF4-FFF2-40B4-BE49-F238E27FC236}">
                <a16:creationId xmlns:a16="http://schemas.microsoft.com/office/drawing/2014/main" id="{77359955-8E8D-DCC2-5FF7-77DF548E13F2}"/>
              </a:ext>
            </a:extLst>
          </p:cNvPr>
          <p:cNvSpPr txBox="1"/>
          <p:nvPr/>
        </p:nvSpPr>
        <p:spPr>
          <a:xfrm>
            <a:off x="431800" y="1282892"/>
            <a:ext cx="8180855" cy="369332"/>
          </a:xfrm>
          <a:prstGeom prst="rect">
            <a:avLst/>
          </a:prstGeom>
          <a:noFill/>
        </p:spPr>
        <p:txBody>
          <a:bodyPr wrap="square" rtlCol="0">
            <a:spAutoFit/>
          </a:bodyPr>
          <a:lstStyle/>
          <a:p>
            <a:r>
              <a:rPr lang="en-GB" dirty="0"/>
              <a:t>Female scheme member age 50, buying £1,000 of extra yearly pension</a:t>
            </a:r>
          </a:p>
        </p:txBody>
      </p:sp>
    </p:spTree>
    <p:extLst>
      <p:ext uri="{BB962C8B-B14F-4D97-AF65-F5344CB8AC3E}">
        <p14:creationId xmlns:p14="http://schemas.microsoft.com/office/powerpoint/2010/main" val="33030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4482-8EED-5405-56CE-B6121A12080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8662463-CCCF-C05D-AEE6-D3BDE1FEEF0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613C327-E5CD-80FB-3CC0-F9C7E41713A9}"/>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35FA5E69-15EA-F072-853B-8C4E80AD14C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7415D53A-7566-02AE-14B0-327E07DCA81C}"/>
              </a:ext>
            </a:extLst>
          </p:cNvPr>
          <p:cNvGraphicFramePr>
            <a:graphicFrameLocks/>
          </p:cNvGraphicFramePr>
          <p:nvPr>
            <p:extLst>
              <p:ext uri="{D42A27DB-BD31-4B8C-83A1-F6EECF244321}">
                <p14:modId xmlns:p14="http://schemas.microsoft.com/office/powerpoint/2010/main" val="3844421938"/>
              </p:ext>
            </p:extLst>
          </p:nvPr>
        </p:nvGraphicFramePr>
        <p:xfrm>
          <a:off x="472226" y="1447016"/>
          <a:ext cx="8100001" cy="2420100"/>
        </p:xfrm>
        <a:graphic>
          <a:graphicData uri="http://schemas.openxmlformats.org/drawingml/2006/table">
            <a:tbl>
              <a:tblPr firstRow="1" bandRow="1">
                <a:tableStyleId>{5C22544A-7EE6-4342-B048-85BDC9FD1C3A}</a:tableStyleId>
              </a:tblPr>
              <a:tblGrid>
                <a:gridCol w="1500952">
                  <a:extLst>
                    <a:ext uri="{9D8B030D-6E8A-4147-A177-3AD203B41FA5}">
                      <a16:colId xmlns:a16="http://schemas.microsoft.com/office/drawing/2014/main" val="20000"/>
                    </a:ext>
                  </a:extLst>
                </a:gridCol>
                <a:gridCol w="1423134">
                  <a:extLst>
                    <a:ext uri="{9D8B030D-6E8A-4147-A177-3AD203B41FA5}">
                      <a16:colId xmlns:a16="http://schemas.microsoft.com/office/drawing/2014/main" val="20001"/>
                    </a:ext>
                  </a:extLst>
                </a:gridCol>
                <a:gridCol w="1725305">
                  <a:extLst>
                    <a:ext uri="{9D8B030D-6E8A-4147-A177-3AD203B41FA5}">
                      <a16:colId xmlns:a16="http://schemas.microsoft.com/office/drawing/2014/main" val="20002"/>
                    </a:ext>
                  </a:extLst>
                </a:gridCol>
                <a:gridCol w="1725305">
                  <a:extLst>
                    <a:ext uri="{9D8B030D-6E8A-4147-A177-3AD203B41FA5}">
                      <a16:colId xmlns:a16="http://schemas.microsoft.com/office/drawing/2014/main" val="373246221"/>
                    </a:ext>
                  </a:extLst>
                </a:gridCol>
                <a:gridCol w="1725305">
                  <a:extLst>
                    <a:ext uri="{9D8B030D-6E8A-4147-A177-3AD203B41FA5}">
                      <a16:colId xmlns:a16="http://schemas.microsoft.com/office/drawing/2014/main" val="1301106157"/>
                    </a:ext>
                  </a:extLst>
                </a:gridCol>
              </a:tblGrid>
              <a:tr h="612000">
                <a:tc>
                  <a:txBody>
                    <a:bodyPr/>
                    <a:lstStyle/>
                    <a:p>
                      <a:pPr algn="l"/>
                      <a:r>
                        <a:rPr lang="en-GB" sz="1600" dirty="0">
                          <a:latin typeface="Nunito" pitchFamily="2" charset="0"/>
                        </a:rPr>
                        <a:t>Contract period</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Monthly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cost</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after tax relief (40%)</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Extra yearly pension from NPA*</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540000">
                <a:tc>
                  <a:txBody>
                    <a:bodyPr/>
                    <a:lstStyle/>
                    <a:p>
                      <a:pPr algn="l"/>
                      <a:r>
                        <a:rPr lang="en-GB" sz="1600" b="0" dirty="0">
                          <a:latin typeface="Nunito" pitchFamily="2" charset="0"/>
                        </a:rPr>
                        <a:t>Lump sum</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N/A</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£15,510</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£9,306</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1"/>
                  </a:ext>
                </a:extLst>
              </a:tr>
              <a:tr h="540000">
                <a:tc>
                  <a:txBody>
                    <a:bodyPr/>
                    <a:lstStyle/>
                    <a:p>
                      <a:pPr algn="l"/>
                      <a:r>
                        <a:rPr lang="en-GB" sz="1600" b="0" dirty="0">
                          <a:latin typeface="Nunito" pitchFamily="2" charset="0"/>
                        </a:rPr>
                        <a:t>1 year</a:t>
                      </a:r>
                    </a:p>
                  </a:txBody>
                  <a:tcPr marL="68580" marR="68580" marT="34290" marB="34290" anchor="ctr">
                    <a:noFill/>
                  </a:tcPr>
                </a:tc>
                <a:tc>
                  <a:txBody>
                    <a:bodyPr/>
                    <a:lstStyle/>
                    <a:p>
                      <a:pPr algn="ctr"/>
                      <a:r>
                        <a:rPr lang="en-GB" sz="1600" b="0" dirty="0">
                          <a:latin typeface="Nunito" pitchFamily="2" charset="0"/>
                        </a:rPr>
                        <a:t>£1,305.80</a:t>
                      </a:r>
                    </a:p>
                  </a:txBody>
                  <a:tcPr marL="68580" marR="68580" marT="34290" marB="34290" anchor="ctr">
                    <a:noFill/>
                  </a:tcPr>
                </a:tc>
                <a:tc>
                  <a:txBody>
                    <a:bodyPr/>
                    <a:lstStyle/>
                    <a:p>
                      <a:pPr algn="ctr"/>
                      <a:r>
                        <a:rPr lang="en-GB" sz="1600" b="0" dirty="0">
                          <a:latin typeface="Nunito" pitchFamily="2" charset="0"/>
                        </a:rPr>
                        <a:t>£15,670</a:t>
                      </a:r>
                    </a:p>
                  </a:txBody>
                  <a:tcPr marL="68580" marR="68580" marT="34290" marB="34290" anchor="ctr">
                    <a:noFill/>
                  </a:tcPr>
                </a:tc>
                <a:tc>
                  <a:txBody>
                    <a:bodyPr/>
                    <a:lstStyle/>
                    <a:p>
                      <a:pPr algn="ctr"/>
                      <a:r>
                        <a:rPr lang="en-GB" sz="1600" b="0" dirty="0">
                          <a:latin typeface="Nunito" pitchFamily="2" charset="0"/>
                        </a:rPr>
                        <a:t>£9,402</a:t>
                      </a:r>
                    </a:p>
                  </a:txBody>
                  <a:tcPr marL="68580" marR="68580" marT="34290" marB="34290" anchor="ctr">
                    <a:noFill/>
                  </a:tcPr>
                </a:tc>
                <a:tc>
                  <a:txBody>
                    <a:bodyPr/>
                    <a:lstStyle/>
                    <a:p>
                      <a:pPr algn="ctr"/>
                      <a:r>
                        <a:rPr lang="en-GB" sz="1600" b="0" dirty="0">
                          <a:latin typeface="Nunito" pitchFamily="2" charset="0"/>
                        </a:rPr>
                        <a:t>£1,000</a:t>
                      </a:r>
                    </a:p>
                  </a:txBody>
                  <a:tcPr marL="68580" marR="68580" marT="34290" marB="34290" anchor="ctr">
                    <a:noFill/>
                  </a:tcPr>
                </a:tc>
                <a:extLst>
                  <a:ext uri="{0D108BD9-81ED-4DB2-BD59-A6C34878D82A}">
                    <a16:rowId xmlns:a16="http://schemas.microsoft.com/office/drawing/2014/main" val="2912492448"/>
                  </a:ext>
                </a:extLst>
              </a:tr>
              <a:tr h="540000">
                <a:tc>
                  <a:txBody>
                    <a:bodyPr/>
                    <a:lstStyle/>
                    <a:p>
                      <a:pPr algn="l"/>
                      <a:r>
                        <a:rPr lang="en-GB" sz="1600" b="0" dirty="0">
                          <a:latin typeface="Nunito" pitchFamily="2" charset="0"/>
                        </a:rPr>
                        <a:t>5 years</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£289.80</a:t>
                      </a:r>
                    </a:p>
                  </a:txBody>
                  <a:tcPr marL="68580" marR="68580" marT="34290" marB="34290" anchor="ctr">
                    <a:solidFill>
                      <a:srgbClr val="C5E0B4"/>
                    </a:solidFill>
                  </a:tcPr>
                </a:tc>
                <a:tc>
                  <a:txBody>
                    <a:bodyPr/>
                    <a:lstStyle/>
                    <a:p>
                      <a:pPr algn="ctr"/>
                      <a:r>
                        <a:rPr lang="en-GB" sz="1600" b="0" dirty="0">
                          <a:latin typeface="Nunito" pitchFamily="2" charset="0"/>
                        </a:rPr>
                        <a:t>£17,388</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£10,433</a:t>
                      </a:r>
                    </a:p>
                  </a:txBody>
                  <a:tcPr marL="68580" marR="68580" marT="34290" marB="34290" anchor="ctr">
                    <a:solidFill>
                      <a:schemeClr val="accent6">
                        <a:lumMod val="40000"/>
                        <a:lumOff val="60000"/>
                      </a:schemeClr>
                    </a:solidFill>
                  </a:tcPr>
                </a:tc>
                <a:tc>
                  <a:txBody>
                    <a:bodyPr/>
                    <a:lstStyle/>
                    <a:p>
                      <a:pPr algn="ctr"/>
                      <a:r>
                        <a:rPr lang="en-GB" sz="1600" b="0" dirty="0">
                          <a:latin typeface="Nunito" pitchFamily="2" charset="0"/>
                        </a:rPr>
                        <a:t>£1,000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0003"/>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2DA48F28-6EF8-0A13-ADA6-33F0F53B6438}"/>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4" name="Title 1">
            <a:extLst>
              <a:ext uri="{FF2B5EF4-FFF2-40B4-BE49-F238E27FC236}">
                <a16:creationId xmlns:a16="http://schemas.microsoft.com/office/drawing/2014/main" id="{37379AA0-BA30-8369-0BEB-5DC153DD5809}"/>
              </a:ext>
            </a:extLst>
          </p:cNvPr>
          <p:cNvSpPr txBox="1">
            <a:spLocks/>
          </p:cNvSpPr>
          <p:nvPr/>
        </p:nvSpPr>
        <p:spPr>
          <a:xfrm>
            <a:off x="373244" y="620390"/>
            <a:ext cx="8378825" cy="53222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chemeClr val="accent2"/>
                </a:solidFill>
                <a:latin typeface="Nunito" pitchFamily="2" charset="0"/>
              </a:rPr>
              <a:t>Buying extra pension</a:t>
            </a:r>
          </a:p>
        </p:txBody>
      </p:sp>
      <p:sp>
        <p:nvSpPr>
          <p:cNvPr id="6" name="TextBox 5">
            <a:extLst>
              <a:ext uri="{FF2B5EF4-FFF2-40B4-BE49-F238E27FC236}">
                <a16:creationId xmlns:a16="http://schemas.microsoft.com/office/drawing/2014/main" id="{DF20BB51-EE12-9A7C-88E2-770A1E197E28}"/>
              </a:ext>
            </a:extLst>
          </p:cNvPr>
          <p:cNvSpPr txBox="1"/>
          <p:nvPr/>
        </p:nvSpPr>
        <p:spPr>
          <a:xfrm>
            <a:off x="472226" y="3976853"/>
            <a:ext cx="6286979" cy="369332"/>
          </a:xfrm>
          <a:prstGeom prst="rect">
            <a:avLst/>
          </a:prstGeom>
          <a:noFill/>
        </p:spPr>
        <p:txBody>
          <a:bodyPr wrap="square" rtlCol="0">
            <a:spAutoFit/>
          </a:bodyPr>
          <a:lstStyle/>
          <a:p>
            <a:r>
              <a:rPr lang="en-GB" dirty="0"/>
              <a:t>* Plus revaluation</a:t>
            </a:r>
          </a:p>
        </p:txBody>
      </p:sp>
      <p:sp>
        <p:nvSpPr>
          <p:cNvPr id="7" name="TextBox 6">
            <a:extLst>
              <a:ext uri="{FF2B5EF4-FFF2-40B4-BE49-F238E27FC236}">
                <a16:creationId xmlns:a16="http://schemas.microsoft.com/office/drawing/2014/main" id="{047FF50D-D860-4EEA-7D18-663FB7940A78}"/>
              </a:ext>
            </a:extLst>
          </p:cNvPr>
          <p:cNvSpPr txBox="1"/>
          <p:nvPr/>
        </p:nvSpPr>
        <p:spPr>
          <a:xfrm>
            <a:off x="431800" y="1077684"/>
            <a:ext cx="8180855" cy="369332"/>
          </a:xfrm>
          <a:prstGeom prst="rect">
            <a:avLst/>
          </a:prstGeom>
          <a:noFill/>
        </p:spPr>
        <p:txBody>
          <a:bodyPr wrap="square" rtlCol="0">
            <a:spAutoFit/>
          </a:bodyPr>
          <a:lstStyle/>
          <a:p>
            <a:r>
              <a:rPr lang="en-GB" dirty="0"/>
              <a:t>Male scheme member age 61, buying £1,000 of extra yearly pension</a:t>
            </a:r>
          </a:p>
        </p:txBody>
      </p:sp>
      <p:pic>
        <p:nvPicPr>
          <p:cNvPr id="10" name="Picture 9">
            <a:extLst>
              <a:ext uri="{FF2B5EF4-FFF2-40B4-BE49-F238E27FC236}">
                <a16:creationId xmlns:a16="http://schemas.microsoft.com/office/drawing/2014/main" id="{6E4AAF69-F440-9D47-88DD-C4F36BE43678}"/>
              </a:ext>
            </a:extLst>
          </p:cNvPr>
          <p:cNvPicPr>
            <a:picLocks noChangeAspect="1"/>
          </p:cNvPicPr>
          <p:nvPr/>
        </p:nvPicPr>
        <p:blipFill>
          <a:blip r:embed="rId4"/>
          <a:stretch>
            <a:fillRect/>
          </a:stretch>
        </p:blipFill>
        <p:spPr>
          <a:xfrm>
            <a:off x="3044758" y="4136767"/>
            <a:ext cx="2374986" cy="2358522"/>
          </a:xfrm>
          <a:prstGeom prst="rect">
            <a:avLst/>
          </a:prstGeom>
        </p:spPr>
      </p:pic>
    </p:spTree>
    <p:extLst>
      <p:ext uri="{BB962C8B-B14F-4D97-AF65-F5344CB8AC3E}">
        <p14:creationId xmlns:p14="http://schemas.microsoft.com/office/powerpoint/2010/main" val="145871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B2CBC-2D61-252E-3600-805D0BB859C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BA00BD79-4CB8-D2C8-DDFD-BC8DC948B16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76420BB6-BE2F-D9D3-CD05-17945E19B312}"/>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8544A34E-BE4D-EDD2-1BE4-3707B246964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4" name="Oval 3">
            <a:extLst>
              <a:ext uri="{FF2B5EF4-FFF2-40B4-BE49-F238E27FC236}">
                <a16:creationId xmlns:a16="http://schemas.microsoft.com/office/drawing/2014/main" id="{982AF261-F145-1FEC-EB32-0844D3176AA4}"/>
              </a:ext>
            </a:extLst>
          </p:cNvPr>
          <p:cNvSpPr/>
          <p:nvPr/>
        </p:nvSpPr>
        <p:spPr>
          <a:xfrm>
            <a:off x="1566765" y="3538840"/>
            <a:ext cx="1982155" cy="19783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7" name="TextBox 6">
            <a:extLst>
              <a:ext uri="{FF2B5EF4-FFF2-40B4-BE49-F238E27FC236}">
                <a16:creationId xmlns:a16="http://schemas.microsoft.com/office/drawing/2014/main" id="{C33D9816-7187-80AD-5779-3CA73CB4511D}"/>
              </a:ext>
            </a:extLst>
          </p:cNvPr>
          <p:cNvSpPr txBox="1"/>
          <p:nvPr/>
        </p:nvSpPr>
        <p:spPr>
          <a:xfrm>
            <a:off x="993732" y="2180137"/>
            <a:ext cx="3543816" cy="1142620"/>
          </a:xfrm>
          <a:prstGeom prst="rect">
            <a:avLst/>
          </a:prstGeom>
          <a:noFill/>
        </p:spPr>
        <p:txBody>
          <a:bodyPr wrap="square" lIns="0" rIns="0" rtlCol="0">
            <a:spAutoFit/>
          </a:bodyPr>
          <a:lstStyle/>
          <a:p>
            <a:pPr marL="0" marR="0" lvl="0" indent="0" algn="l" defTabSz="914400" rtl="0" eaLnBrk="1" fontAlgn="auto" latinLnBrk="0" hangingPunct="1">
              <a:lnSpc>
                <a:spcPts val="18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0A6D86"/>
                </a:solidFill>
                <a:effectLst/>
                <a:uLnTx/>
                <a:uFillTx/>
                <a:latin typeface="Nunito" pitchFamily="2" charset="0"/>
              </a:rPr>
              <a:t>Flexible contributions</a:t>
            </a:r>
          </a:p>
          <a:p>
            <a:pPr>
              <a:lnSpc>
                <a:spcPts val="1800"/>
              </a:lnSpc>
              <a:spcAft>
                <a:spcPts val="300"/>
              </a:spcAft>
              <a:defRPr/>
            </a:pPr>
            <a:r>
              <a:rPr lang="en-US" b="1" dirty="0">
                <a:solidFill>
                  <a:srgbClr val="0A6D86"/>
                </a:solidFill>
                <a:latin typeface="Nunito" pitchFamily="2" charset="0"/>
              </a:rPr>
              <a:t>Investment choices</a:t>
            </a:r>
          </a:p>
          <a:p>
            <a:pPr>
              <a:lnSpc>
                <a:spcPts val="1800"/>
              </a:lnSpc>
              <a:spcAft>
                <a:spcPts val="300"/>
              </a:spcAft>
              <a:defRPr/>
            </a:pPr>
            <a:r>
              <a:rPr lang="en-US" b="1" dirty="0">
                <a:solidFill>
                  <a:srgbClr val="0A6D86"/>
                </a:solidFill>
                <a:latin typeface="Nunito" pitchFamily="2" charset="0"/>
              </a:rPr>
              <a:t>Tax relief</a:t>
            </a:r>
          </a:p>
          <a:p>
            <a:pPr marL="0" marR="0" lvl="0" indent="0" algn="l" defTabSz="914400" rtl="0" eaLnBrk="1" fontAlgn="auto" latinLnBrk="0" hangingPunct="1">
              <a:lnSpc>
                <a:spcPts val="18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A6D86"/>
              </a:solidFill>
              <a:effectLst/>
              <a:uLnTx/>
              <a:uFillTx/>
              <a:latin typeface="Nunito" pitchFamily="2" charset="0"/>
            </a:endParaRPr>
          </a:p>
        </p:txBody>
      </p:sp>
      <p:sp>
        <p:nvSpPr>
          <p:cNvPr id="9" name="Chevron 52">
            <a:extLst>
              <a:ext uri="{FF2B5EF4-FFF2-40B4-BE49-F238E27FC236}">
                <a16:creationId xmlns:a16="http://schemas.microsoft.com/office/drawing/2014/main" id="{6C80A0BC-0004-5741-DFF8-16776E0AEB3A}"/>
              </a:ext>
            </a:extLst>
          </p:cNvPr>
          <p:cNvSpPr/>
          <p:nvPr/>
        </p:nvSpPr>
        <p:spPr>
          <a:xfrm rot="5400000">
            <a:off x="521137" y="2687392"/>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Chevron 58">
            <a:extLst>
              <a:ext uri="{FF2B5EF4-FFF2-40B4-BE49-F238E27FC236}">
                <a16:creationId xmlns:a16="http://schemas.microsoft.com/office/drawing/2014/main" id="{AFA97E18-6604-C826-1E21-EB5DE6DCE7B1}"/>
              </a:ext>
            </a:extLst>
          </p:cNvPr>
          <p:cNvSpPr/>
          <p:nvPr/>
        </p:nvSpPr>
        <p:spPr>
          <a:xfrm rot="5400000">
            <a:off x="516492" y="2442927"/>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1" name="Chevron 59">
            <a:extLst>
              <a:ext uri="{FF2B5EF4-FFF2-40B4-BE49-F238E27FC236}">
                <a16:creationId xmlns:a16="http://schemas.microsoft.com/office/drawing/2014/main" id="{E4B0CCEA-3301-3298-0FBA-B87E4E8BFCA7}"/>
              </a:ext>
            </a:extLst>
          </p:cNvPr>
          <p:cNvSpPr/>
          <p:nvPr/>
        </p:nvSpPr>
        <p:spPr>
          <a:xfrm rot="5400000">
            <a:off x="521137" y="2190104"/>
            <a:ext cx="216000" cy="360000"/>
          </a:xfrm>
          <a:prstGeom prst="chevron">
            <a:avLst>
              <a:gd name="adj" fmla="val 267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2" name="Oval 11">
            <a:extLst>
              <a:ext uri="{FF2B5EF4-FFF2-40B4-BE49-F238E27FC236}">
                <a16:creationId xmlns:a16="http://schemas.microsoft.com/office/drawing/2014/main" id="{FC1B225A-6492-46B2-4F51-AA6BEFC8F344}"/>
              </a:ext>
            </a:extLst>
          </p:cNvPr>
          <p:cNvSpPr/>
          <p:nvPr/>
        </p:nvSpPr>
        <p:spPr>
          <a:xfrm>
            <a:off x="5693872" y="3423989"/>
            <a:ext cx="1896239" cy="1938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4" name="TextBox 13">
            <a:extLst>
              <a:ext uri="{FF2B5EF4-FFF2-40B4-BE49-F238E27FC236}">
                <a16:creationId xmlns:a16="http://schemas.microsoft.com/office/drawing/2014/main" id="{244A31A7-71C6-1C67-7317-B7F207000BA6}"/>
              </a:ext>
            </a:extLst>
          </p:cNvPr>
          <p:cNvSpPr txBox="1"/>
          <p:nvPr/>
        </p:nvSpPr>
        <p:spPr>
          <a:xfrm>
            <a:off x="4755095" y="2215454"/>
            <a:ext cx="3395165" cy="1142620"/>
          </a:xfrm>
          <a:prstGeom prst="rect">
            <a:avLst/>
          </a:prstGeom>
          <a:noFill/>
        </p:spPr>
        <p:txBody>
          <a:bodyPr wrap="square" lIns="0" rIns="0" rtlCol="0">
            <a:spAutoFit/>
          </a:bodyPr>
          <a:lstStyle/>
          <a:p>
            <a:pPr marL="0" marR="0" lvl="0" indent="0" algn="r" defTabSz="914400" rtl="0" eaLnBrk="1" fontAlgn="auto" latinLnBrk="0" hangingPunct="1">
              <a:lnSpc>
                <a:spcPts val="1800"/>
              </a:lnSpc>
              <a:spcBef>
                <a:spcPts val="0"/>
              </a:spcBef>
              <a:spcAft>
                <a:spcPts val="300"/>
              </a:spcAft>
              <a:buClrTx/>
              <a:buSzTx/>
              <a:buFontTx/>
              <a:buNone/>
              <a:tabLst/>
              <a:defRPr/>
            </a:pPr>
            <a:r>
              <a:rPr kumimoji="0" lang="en-US" sz="1800" b="1" i="0" u="none" strike="noStrike" kern="1200" cap="none" spc="0" normalizeH="0" baseline="0" noProof="0" dirty="0">
                <a:ln>
                  <a:noFill/>
                </a:ln>
                <a:solidFill>
                  <a:srgbClr val="48A194"/>
                </a:solidFill>
                <a:effectLst/>
                <a:uLnTx/>
                <a:uFillTx/>
                <a:latin typeface="Nunito" pitchFamily="2" charset="0"/>
              </a:rPr>
              <a:t>Tax-free cash</a:t>
            </a:r>
          </a:p>
          <a:p>
            <a:pPr algn="r">
              <a:lnSpc>
                <a:spcPts val="1800"/>
              </a:lnSpc>
              <a:spcAft>
                <a:spcPts val="300"/>
              </a:spcAft>
              <a:defRPr/>
            </a:pPr>
            <a:r>
              <a:rPr lang="en-US" b="1" dirty="0">
                <a:solidFill>
                  <a:srgbClr val="48A194"/>
                </a:solidFill>
                <a:latin typeface="Nunito" pitchFamily="2" charset="0"/>
              </a:rPr>
              <a:t>Additional LGPS income</a:t>
            </a:r>
          </a:p>
          <a:p>
            <a:pPr algn="r">
              <a:lnSpc>
                <a:spcPts val="1800"/>
              </a:lnSpc>
              <a:spcAft>
                <a:spcPts val="300"/>
              </a:spcAft>
              <a:defRPr/>
            </a:pPr>
            <a:r>
              <a:rPr lang="en-US" b="1" dirty="0">
                <a:solidFill>
                  <a:srgbClr val="48A194"/>
                </a:solidFill>
                <a:latin typeface="Nunito" pitchFamily="2" charset="0"/>
              </a:rPr>
              <a:t>Both lump sum and income</a:t>
            </a:r>
          </a:p>
          <a:p>
            <a:pPr marL="0" marR="0" lvl="0" indent="0" algn="r" defTabSz="914400" rtl="0" eaLnBrk="1" fontAlgn="auto" latinLnBrk="0" hangingPunct="1">
              <a:lnSpc>
                <a:spcPts val="18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8A194"/>
              </a:solidFill>
              <a:effectLst/>
              <a:uLnTx/>
              <a:uFillTx/>
              <a:latin typeface="Nunito" pitchFamily="2" charset="0"/>
            </a:endParaRPr>
          </a:p>
        </p:txBody>
      </p:sp>
      <p:cxnSp>
        <p:nvCxnSpPr>
          <p:cNvPr id="15" name="Straight Connector 14">
            <a:extLst>
              <a:ext uri="{FF2B5EF4-FFF2-40B4-BE49-F238E27FC236}">
                <a16:creationId xmlns:a16="http://schemas.microsoft.com/office/drawing/2014/main" id="{926F22C8-B20B-1B6E-36F6-BE6E85F134CC}"/>
              </a:ext>
            </a:extLst>
          </p:cNvPr>
          <p:cNvCxnSpPr>
            <a:cxnSpLocks/>
          </p:cNvCxnSpPr>
          <p:nvPr/>
        </p:nvCxnSpPr>
        <p:spPr>
          <a:xfrm>
            <a:off x="643845" y="4426568"/>
            <a:ext cx="8885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7FE5AB37-F18C-318E-9279-16153BACCAB0}"/>
              </a:ext>
            </a:extLst>
          </p:cNvPr>
          <p:cNvCxnSpPr>
            <a:cxnSpLocks/>
          </p:cNvCxnSpPr>
          <p:nvPr/>
        </p:nvCxnSpPr>
        <p:spPr>
          <a:xfrm flipV="1">
            <a:off x="624492" y="2997689"/>
            <a:ext cx="0" cy="14288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hevron 68">
            <a:extLst>
              <a:ext uri="{FF2B5EF4-FFF2-40B4-BE49-F238E27FC236}">
                <a16:creationId xmlns:a16="http://schemas.microsoft.com/office/drawing/2014/main" id="{85B0CB46-6A53-559A-D730-C1369184665C}"/>
              </a:ext>
            </a:extLst>
          </p:cNvPr>
          <p:cNvSpPr/>
          <p:nvPr/>
        </p:nvSpPr>
        <p:spPr>
          <a:xfrm rot="16200000">
            <a:off x="8394525" y="2438772"/>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20" name="Straight Connector 19">
            <a:extLst>
              <a:ext uri="{FF2B5EF4-FFF2-40B4-BE49-F238E27FC236}">
                <a16:creationId xmlns:a16="http://schemas.microsoft.com/office/drawing/2014/main" id="{DA26388A-3197-CF60-DC93-BEA11B6444A4}"/>
              </a:ext>
            </a:extLst>
          </p:cNvPr>
          <p:cNvCxnSpPr>
            <a:cxnSpLocks/>
          </p:cNvCxnSpPr>
          <p:nvPr/>
        </p:nvCxnSpPr>
        <p:spPr>
          <a:xfrm>
            <a:off x="7626367" y="4508804"/>
            <a:ext cx="888592"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9A909D19-7D26-9CF0-8B07-7182728E2DC4}"/>
              </a:ext>
            </a:extLst>
          </p:cNvPr>
          <p:cNvCxnSpPr>
            <a:cxnSpLocks/>
          </p:cNvCxnSpPr>
          <p:nvPr/>
        </p:nvCxnSpPr>
        <p:spPr>
          <a:xfrm flipV="1">
            <a:off x="8527598" y="3125108"/>
            <a:ext cx="0" cy="139543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Oval 21">
            <a:extLst>
              <a:ext uri="{FF2B5EF4-FFF2-40B4-BE49-F238E27FC236}">
                <a16:creationId xmlns:a16="http://schemas.microsoft.com/office/drawing/2014/main" id="{A4CB36AB-2EAD-6866-0BDD-14B1244194EF}"/>
              </a:ext>
            </a:extLst>
          </p:cNvPr>
          <p:cNvSpPr/>
          <p:nvPr/>
        </p:nvSpPr>
        <p:spPr>
          <a:xfrm>
            <a:off x="1722971" y="3732397"/>
            <a:ext cx="1663941"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Oval 22">
            <a:extLst>
              <a:ext uri="{FF2B5EF4-FFF2-40B4-BE49-F238E27FC236}">
                <a16:creationId xmlns:a16="http://schemas.microsoft.com/office/drawing/2014/main" id="{113B55E2-B414-0741-8638-C7297A7178C6}"/>
              </a:ext>
            </a:extLst>
          </p:cNvPr>
          <p:cNvSpPr/>
          <p:nvPr/>
        </p:nvSpPr>
        <p:spPr>
          <a:xfrm>
            <a:off x="5845851" y="3593286"/>
            <a:ext cx="1599446" cy="15994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24" name="Picture 23" descr="A picture containing icon&#10;&#10;Description automatically generated">
            <a:extLst>
              <a:ext uri="{FF2B5EF4-FFF2-40B4-BE49-F238E27FC236}">
                <a16:creationId xmlns:a16="http://schemas.microsoft.com/office/drawing/2014/main" id="{A587E1ED-69A6-09CA-A0C9-C31D7D1D06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032"/>
          <a:stretch/>
        </p:blipFill>
        <p:spPr>
          <a:xfrm>
            <a:off x="1553887" y="3567930"/>
            <a:ext cx="1854475" cy="1403322"/>
          </a:xfrm>
          <a:prstGeom prst="rect">
            <a:avLst/>
          </a:prstGeom>
          <a:ln>
            <a:noFill/>
          </a:ln>
          <a:effectLst/>
        </p:spPr>
      </p:pic>
      <p:sp>
        <p:nvSpPr>
          <p:cNvPr id="26" name="TextBox 25">
            <a:extLst>
              <a:ext uri="{FF2B5EF4-FFF2-40B4-BE49-F238E27FC236}">
                <a16:creationId xmlns:a16="http://schemas.microsoft.com/office/drawing/2014/main" id="{1FBE0240-16C8-F4F0-D43F-570E68F45938}"/>
              </a:ext>
            </a:extLst>
          </p:cNvPr>
          <p:cNvSpPr txBox="1"/>
          <p:nvPr/>
        </p:nvSpPr>
        <p:spPr>
          <a:xfrm>
            <a:off x="4159921" y="4667778"/>
            <a:ext cx="824158" cy="524952"/>
          </a:xfrm>
          <a:prstGeom prst="rect">
            <a:avLst/>
          </a:prstGeom>
          <a:noFill/>
        </p:spPr>
        <p:txBody>
          <a:bodyPr wrap="square" rtlCol="0">
            <a:spAutoFit/>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8800" b="0" i="0" u="none" strike="noStrike" kern="1200" cap="all" spc="0" normalizeH="0" baseline="0" noProof="0">
                <a:ln>
                  <a:noFill/>
                </a:ln>
                <a:solidFill>
                  <a:srgbClr val="066E87"/>
                </a:solidFill>
                <a:effectLst/>
                <a:uLnTx/>
                <a:uFillTx/>
                <a:latin typeface="Franklin Gothic Medium"/>
                <a:ea typeface="+mn-ea"/>
                <a:cs typeface="+mn-cs"/>
              </a:rPr>
              <a:t>=</a:t>
            </a:r>
            <a:endParaRPr kumimoji="0" lang="en-US" sz="8800" b="0" i="0" u="none" strike="noStrike" kern="1200" cap="all" spc="0" normalizeH="0" baseline="0" noProof="0">
              <a:ln>
                <a:noFill/>
              </a:ln>
              <a:solidFill>
                <a:srgbClr val="FFFFFF"/>
              </a:solidFill>
              <a:effectLst/>
              <a:uLnTx/>
              <a:uFillTx/>
              <a:latin typeface="Franklin Gothic Medium"/>
              <a:ea typeface="+mn-ea"/>
              <a:cs typeface="+mn-cs"/>
            </a:endParaRPr>
          </a:p>
        </p:txBody>
      </p:sp>
      <p:pic>
        <p:nvPicPr>
          <p:cNvPr id="27" name="Picture 26" descr="A picture containing icon&#10;&#10;Description automatically generated">
            <a:extLst>
              <a:ext uri="{FF2B5EF4-FFF2-40B4-BE49-F238E27FC236}">
                <a16:creationId xmlns:a16="http://schemas.microsoft.com/office/drawing/2014/main" id="{BBE8ABDC-A1DE-98B2-7B2B-D2B2F3950F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0442" y="3462486"/>
            <a:ext cx="1938035" cy="1938035"/>
          </a:xfrm>
          <a:prstGeom prst="rect">
            <a:avLst/>
          </a:prstGeom>
        </p:spPr>
      </p:pic>
      <p:sp>
        <p:nvSpPr>
          <p:cNvPr id="29" name="Chevron 79">
            <a:extLst>
              <a:ext uri="{FF2B5EF4-FFF2-40B4-BE49-F238E27FC236}">
                <a16:creationId xmlns:a16="http://schemas.microsoft.com/office/drawing/2014/main" id="{ECA66D84-D1E6-DE59-A034-7F58C73EDAF2}"/>
              </a:ext>
            </a:extLst>
          </p:cNvPr>
          <p:cNvSpPr/>
          <p:nvPr/>
        </p:nvSpPr>
        <p:spPr>
          <a:xfrm rot="16200000">
            <a:off x="8394528" y="2695399"/>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30" name="Chevron 68">
            <a:extLst>
              <a:ext uri="{FF2B5EF4-FFF2-40B4-BE49-F238E27FC236}">
                <a16:creationId xmlns:a16="http://schemas.microsoft.com/office/drawing/2014/main" id="{1BF1DAA2-5E31-8E1C-8D1C-53880A196772}"/>
              </a:ext>
            </a:extLst>
          </p:cNvPr>
          <p:cNvSpPr/>
          <p:nvPr/>
        </p:nvSpPr>
        <p:spPr>
          <a:xfrm rot="16200000">
            <a:off x="8394525" y="2182148"/>
            <a:ext cx="216000" cy="360000"/>
          </a:xfrm>
          <a:prstGeom prst="chevron">
            <a:avLst>
              <a:gd name="adj" fmla="val 2671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31" name="Title 4">
            <a:extLst>
              <a:ext uri="{FF2B5EF4-FFF2-40B4-BE49-F238E27FC236}">
                <a16:creationId xmlns:a16="http://schemas.microsoft.com/office/drawing/2014/main" id="{3C6DF6BA-B7B5-02EC-E023-272A703DD343}"/>
              </a:ext>
            </a:extLst>
          </p:cNvPr>
          <p:cNvSpPr txBox="1">
            <a:spLocks/>
          </p:cNvSpPr>
          <p:nvPr/>
        </p:nvSpPr>
        <p:spPr>
          <a:xfrm>
            <a:off x="461876" y="600565"/>
            <a:ext cx="8626581" cy="7290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10000"/>
              </a:lnSpc>
            </a:pPr>
            <a:r>
              <a:rPr lang="en-US" sz="3600" b="1" dirty="0">
                <a:solidFill>
                  <a:srgbClr val="ED7D31"/>
                </a:solidFill>
                <a:latin typeface="Nunito" pitchFamily="2" charset="0"/>
              </a:rPr>
              <a:t>Additional Voluntary Contributions (AVCs)</a:t>
            </a:r>
          </a:p>
        </p:txBody>
      </p:sp>
      <p:pic>
        <p:nvPicPr>
          <p:cNvPr id="32" name="Picture 31" descr="A close-up of a sign&#10;&#10;AI-generated content may be incorrect.">
            <a:extLst>
              <a:ext uri="{FF2B5EF4-FFF2-40B4-BE49-F238E27FC236}">
                <a16:creationId xmlns:a16="http://schemas.microsoft.com/office/drawing/2014/main" id="{039143AF-2CE6-C1E5-A695-11BC0F594726}"/>
              </a:ext>
            </a:extLst>
          </p:cNvPr>
          <p:cNvPicPr>
            <a:picLocks noChangeAspect="1"/>
          </p:cNvPicPr>
          <p:nvPr/>
        </p:nvPicPr>
        <p:blipFill>
          <a:blip r:embed="rId5"/>
          <a:stretch>
            <a:fillRect/>
          </a:stretch>
        </p:blipFill>
        <p:spPr>
          <a:xfrm>
            <a:off x="7140205" y="5410984"/>
            <a:ext cx="1867062" cy="403895"/>
          </a:xfrm>
          <a:prstGeom prst="rect">
            <a:avLst/>
          </a:prstGeom>
        </p:spPr>
      </p:pic>
      <p:sp>
        <p:nvSpPr>
          <p:cNvPr id="17" name="TextBox 16">
            <a:extLst>
              <a:ext uri="{FF2B5EF4-FFF2-40B4-BE49-F238E27FC236}">
                <a16:creationId xmlns:a16="http://schemas.microsoft.com/office/drawing/2014/main" id="{AEF2ACE3-FEFF-1D93-260B-D59804948CDF}"/>
              </a:ext>
            </a:extLst>
          </p:cNvPr>
          <p:cNvSpPr txBox="1"/>
          <p:nvPr/>
        </p:nvSpPr>
        <p:spPr>
          <a:xfrm>
            <a:off x="467352" y="1575228"/>
            <a:ext cx="2358975" cy="461665"/>
          </a:xfrm>
          <a:prstGeom prst="rect">
            <a:avLst/>
          </a:prstGeom>
          <a:noFill/>
        </p:spPr>
        <p:txBody>
          <a:bodyPr wrap="square" rtlCol="0">
            <a:spAutoFit/>
          </a:bodyPr>
          <a:lstStyle/>
          <a:p>
            <a:pPr algn="ctr"/>
            <a:r>
              <a:rPr lang="en-GB" sz="2400" b="1" dirty="0">
                <a:latin typeface="Nunito" pitchFamily="2" charset="0"/>
              </a:rPr>
              <a:t>Paying in</a:t>
            </a:r>
          </a:p>
        </p:txBody>
      </p:sp>
      <p:sp>
        <p:nvSpPr>
          <p:cNvPr id="3" name="TextBox 2">
            <a:extLst>
              <a:ext uri="{FF2B5EF4-FFF2-40B4-BE49-F238E27FC236}">
                <a16:creationId xmlns:a16="http://schemas.microsoft.com/office/drawing/2014/main" id="{D66E2F76-B924-9106-B195-2437F058B12B}"/>
              </a:ext>
            </a:extLst>
          </p:cNvPr>
          <p:cNvSpPr txBox="1"/>
          <p:nvPr/>
        </p:nvSpPr>
        <p:spPr>
          <a:xfrm>
            <a:off x="5524436" y="1547941"/>
            <a:ext cx="2625824" cy="461665"/>
          </a:xfrm>
          <a:prstGeom prst="rect">
            <a:avLst/>
          </a:prstGeom>
          <a:noFill/>
        </p:spPr>
        <p:txBody>
          <a:bodyPr wrap="square" rtlCol="0">
            <a:spAutoFit/>
          </a:bodyPr>
          <a:lstStyle/>
          <a:p>
            <a:pPr algn="ctr"/>
            <a:r>
              <a:rPr lang="en-GB" sz="2400" b="1" dirty="0">
                <a:latin typeface="Nunito" pitchFamily="2" charset="0"/>
              </a:rPr>
              <a:t>Taking your AVC</a:t>
            </a:r>
          </a:p>
        </p:txBody>
      </p:sp>
    </p:spTree>
    <p:extLst>
      <p:ext uri="{BB962C8B-B14F-4D97-AF65-F5344CB8AC3E}">
        <p14:creationId xmlns:p14="http://schemas.microsoft.com/office/powerpoint/2010/main" val="1967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animBg="1"/>
      <p:bldP spid="11" grpId="0" animBg="1"/>
      <p:bldP spid="12" grpId="0" animBg="1"/>
      <p:bldP spid="14" grpId="0"/>
      <p:bldP spid="19" grpId="0" animBg="1"/>
      <p:bldP spid="22" grpId="0" animBg="1"/>
      <p:bldP spid="23" grpId="0" animBg="1"/>
      <p:bldP spid="26" grpId="0"/>
      <p:bldP spid="29" grpId="0" animBg="1"/>
      <p:bldP spid="30" grpId="0" animBg="1"/>
      <p:bldP spid="1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86407-B121-4891-00E1-A39D10E6BB7F}"/>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F640BF0-3D44-7CFA-B521-5AFFD443A85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9955488-3059-0A75-FBD1-6D5D52F5AFE7}"/>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529E40E4-B0BF-ABC6-387A-9D3536A9B31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pic>
        <p:nvPicPr>
          <p:cNvPr id="3" name="Picture 2" descr="Chart (clean).eps">
            <a:extLst>
              <a:ext uri="{FF2B5EF4-FFF2-40B4-BE49-F238E27FC236}">
                <a16:creationId xmlns:a16="http://schemas.microsoft.com/office/drawing/2014/main" id="{CB6C5219-87E2-3920-70D4-978A680CC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638" y="1881611"/>
            <a:ext cx="5766250" cy="3145150"/>
          </a:xfrm>
          <a:prstGeom prst="rect">
            <a:avLst/>
          </a:prstGeom>
        </p:spPr>
      </p:pic>
      <p:sp>
        <p:nvSpPr>
          <p:cNvPr id="4" name="Rectangle 9">
            <a:extLst>
              <a:ext uri="{FF2B5EF4-FFF2-40B4-BE49-F238E27FC236}">
                <a16:creationId xmlns:a16="http://schemas.microsoft.com/office/drawing/2014/main" id="{CF5D8BD1-360E-EFE6-6DC2-3F8A3B720401}"/>
              </a:ext>
            </a:extLst>
          </p:cNvPr>
          <p:cNvSpPr>
            <a:spLocks noChangeArrowheads="1"/>
          </p:cNvSpPr>
          <p:nvPr/>
        </p:nvSpPr>
        <p:spPr bwMode="auto">
          <a:xfrm rot="10800000" flipV="1">
            <a:off x="-99885" y="4934589"/>
            <a:ext cx="82804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50000"/>
              </a:spcBef>
              <a:buNone/>
            </a:pPr>
            <a:r>
              <a:rPr lang="en-GB" altLang="en-US" sz="2000" dirty="0">
                <a:solidFill>
                  <a:srgbClr val="BF363C"/>
                </a:solidFill>
                <a:latin typeface="Nunito" pitchFamily="2" charset="0"/>
                <a:ea typeface="MS PGothic" panose="020B0600070205080204" pitchFamily="34" charset="-128"/>
                <a:cs typeface="Calibri" panose="020F0502020204030204" pitchFamily="34" charset="0"/>
              </a:rPr>
              <a:t>Apply online: </a:t>
            </a:r>
            <a:r>
              <a:rPr lang="en-GB" sz="2000" dirty="0">
                <a:hlinkClick r:id="rId4"/>
              </a:rPr>
              <a:t>https://www.mandg.com/pru/workplace-pensions/employees/public-sector-avc-schemes/local-gov</a:t>
            </a:r>
            <a:endParaRPr lang="en-GB" altLang="en-US" sz="2000" dirty="0">
              <a:solidFill>
                <a:srgbClr val="BF363C"/>
              </a:solidFill>
              <a:highlight>
                <a:srgbClr val="FFFF00"/>
              </a:highlight>
              <a:latin typeface="Nunito" pitchFamily="2" charset="0"/>
              <a:ea typeface="MS PGothic" panose="020B0600070205080204" pitchFamily="34" charset="-128"/>
              <a:cs typeface="Calibri" panose="020F0502020204030204" pitchFamily="34" charset="0"/>
            </a:endParaRPr>
          </a:p>
        </p:txBody>
      </p:sp>
      <p:sp>
        <p:nvSpPr>
          <p:cNvPr id="5" name="TextBox 10">
            <a:extLst>
              <a:ext uri="{FF2B5EF4-FFF2-40B4-BE49-F238E27FC236}">
                <a16:creationId xmlns:a16="http://schemas.microsoft.com/office/drawing/2014/main" id="{F1362F04-4A6B-282F-AAC9-A1327F2E919C}"/>
              </a:ext>
            </a:extLst>
          </p:cNvPr>
          <p:cNvSpPr txBox="1">
            <a:spLocks noChangeArrowheads="1"/>
          </p:cNvSpPr>
          <p:nvPr/>
        </p:nvSpPr>
        <p:spPr bwMode="auto">
          <a:xfrm>
            <a:off x="2615048" y="1517311"/>
            <a:ext cx="3910012" cy="82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ts val="2800"/>
              </a:lnSpc>
              <a:spcBef>
                <a:spcPct val="0"/>
              </a:spcBef>
              <a:buFontTx/>
              <a:buNone/>
            </a:pPr>
            <a:r>
              <a:rPr lang="en-GB" altLang="en-US" sz="2400" dirty="0">
                <a:solidFill>
                  <a:srgbClr val="0C5E74"/>
                </a:solidFill>
                <a:latin typeface="Nunito" pitchFamily="2" charset="0"/>
                <a:ea typeface="MS PGothic" panose="020B0600070205080204" pitchFamily="34" charset="-128"/>
                <a:cs typeface="Calibri" panose="020F0502020204030204" pitchFamily="34" charset="0"/>
              </a:rPr>
              <a:t>Basic rate taxpayer</a:t>
            </a:r>
            <a:br>
              <a:rPr lang="en-GB" altLang="en-US" sz="2400" dirty="0">
                <a:solidFill>
                  <a:srgbClr val="0C5E74"/>
                </a:solidFill>
                <a:latin typeface="+mj-lt"/>
                <a:ea typeface="MS PGothic" panose="020B0600070205080204" pitchFamily="34" charset="-128"/>
                <a:cs typeface="Calibri" panose="020F0502020204030204" pitchFamily="34" charset="0"/>
              </a:rPr>
            </a:br>
            <a:endParaRPr lang="en-GB" altLang="en-US" sz="2400" dirty="0">
              <a:solidFill>
                <a:srgbClr val="0C5E74"/>
              </a:solidFill>
              <a:latin typeface="+mj-lt"/>
              <a:ea typeface="MS PGothic" panose="020B0600070205080204" pitchFamily="34" charset="-128"/>
              <a:cs typeface="Calibri" panose="020F0502020204030204" pitchFamily="34" charset="0"/>
            </a:endParaRPr>
          </a:p>
        </p:txBody>
      </p:sp>
      <p:sp>
        <p:nvSpPr>
          <p:cNvPr id="6" name="TextBox 11">
            <a:extLst>
              <a:ext uri="{FF2B5EF4-FFF2-40B4-BE49-F238E27FC236}">
                <a16:creationId xmlns:a16="http://schemas.microsoft.com/office/drawing/2014/main" id="{7946F55D-E223-E352-C9EB-93C7AEC1F19F}"/>
              </a:ext>
            </a:extLst>
          </p:cNvPr>
          <p:cNvSpPr txBox="1">
            <a:spLocks noChangeArrowheads="1"/>
          </p:cNvSpPr>
          <p:nvPr/>
        </p:nvSpPr>
        <p:spPr bwMode="auto">
          <a:xfrm>
            <a:off x="594812" y="3785946"/>
            <a:ext cx="1893887" cy="887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ts val="3140"/>
              </a:lnSpc>
              <a:spcBef>
                <a:spcPct val="0"/>
              </a:spcBef>
              <a:buFontTx/>
              <a:buNone/>
            </a:pPr>
            <a:r>
              <a:rPr lang="en-GB" altLang="en-US" sz="2400" dirty="0">
                <a:latin typeface="+mn-lt"/>
                <a:cs typeface="Calibri" panose="020F0502020204030204" pitchFamily="34" charset="0"/>
              </a:rPr>
              <a:t>You pay in</a:t>
            </a:r>
          </a:p>
          <a:p>
            <a:pPr algn="r">
              <a:lnSpc>
                <a:spcPts val="3140"/>
              </a:lnSpc>
              <a:spcBef>
                <a:spcPct val="0"/>
              </a:spcBef>
              <a:buFontTx/>
              <a:buNone/>
            </a:pPr>
            <a:r>
              <a:rPr lang="en-GB" altLang="en-US" sz="3200" b="1" dirty="0">
                <a:solidFill>
                  <a:srgbClr val="A24F38"/>
                </a:solidFill>
                <a:latin typeface="+mn-lt"/>
                <a:cs typeface="Calibri" panose="020F0502020204030204" pitchFamily="34" charset="0"/>
              </a:rPr>
              <a:t>£80</a:t>
            </a:r>
          </a:p>
        </p:txBody>
      </p:sp>
      <p:cxnSp>
        <p:nvCxnSpPr>
          <p:cNvPr id="7" name="Straight Connector 6">
            <a:extLst>
              <a:ext uri="{FF2B5EF4-FFF2-40B4-BE49-F238E27FC236}">
                <a16:creationId xmlns:a16="http://schemas.microsoft.com/office/drawing/2014/main" id="{7CC754F3-0084-A02C-8A44-29D0361E274E}"/>
              </a:ext>
            </a:extLst>
          </p:cNvPr>
          <p:cNvCxnSpPr>
            <a:cxnSpLocks/>
          </p:cNvCxnSpPr>
          <p:nvPr/>
        </p:nvCxnSpPr>
        <p:spPr>
          <a:xfrm flipH="1">
            <a:off x="2576548" y="4247657"/>
            <a:ext cx="772037" cy="0"/>
          </a:xfrm>
          <a:prstGeom prst="line">
            <a:avLst/>
          </a:prstGeom>
          <a:ln w="28575" cap="rnd" cmpd="sng">
            <a:solidFill>
              <a:srgbClr val="A24F38"/>
            </a:solidFill>
            <a:prstDash val="sysDot"/>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EE247C1B-0D2B-1920-082E-6969687CC21A}"/>
              </a:ext>
            </a:extLst>
          </p:cNvPr>
          <p:cNvSpPr/>
          <p:nvPr/>
        </p:nvSpPr>
        <p:spPr>
          <a:xfrm rot="5400000">
            <a:off x="3381310" y="4197436"/>
            <a:ext cx="164757" cy="107600"/>
          </a:xfrm>
          <a:prstGeom prst="triangle">
            <a:avLst/>
          </a:prstGeom>
          <a:solidFill>
            <a:srgbClr val="A24F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cxnSp>
        <p:nvCxnSpPr>
          <p:cNvPr id="10" name="Straight Connector 9">
            <a:extLst>
              <a:ext uri="{FF2B5EF4-FFF2-40B4-BE49-F238E27FC236}">
                <a16:creationId xmlns:a16="http://schemas.microsoft.com/office/drawing/2014/main" id="{8952811C-03B2-4E1E-EB93-312BE2A6AE61}"/>
              </a:ext>
            </a:extLst>
          </p:cNvPr>
          <p:cNvCxnSpPr>
            <a:cxnSpLocks/>
          </p:cNvCxnSpPr>
          <p:nvPr/>
        </p:nvCxnSpPr>
        <p:spPr>
          <a:xfrm flipV="1">
            <a:off x="2538189" y="3934296"/>
            <a:ext cx="0" cy="632700"/>
          </a:xfrm>
          <a:prstGeom prst="line">
            <a:avLst/>
          </a:prstGeom>
          <a:ln w="28575" cap="rnd" cmpd="sng">
            <a:solidFill>
              <a:srgbClr val="A24F38"/>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FCB361-381F-EB0C-CF20-92D675759F47}"/>
              </a:ext>
            </a:extLst>
          </p:cNvPr>
          <p:cNvCxnSpPr>
            <a:cxnSpLocks/>
          </p:cNvCxnSpPr>
          <p:nvPr/>
        </p:nvCxnSpPr>
        <p:spPr>
          <a:xfrm>
            <a:off x="5754097" y="3062936"/>
            <a:ext cx="770963" cy="0"/>
          </a:xfrm>
          <a:prstGeom prst="line">
            <a:avLst/>
          </a:prstGeom>
          <a:ln w="28575" cap="rnd" cmpd="sng">
            <a:solidFill>
              <a:srgbClr val="3A8F82"/>
            </a:solidFill>
            <a:prstDash val="sysDot"/>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3E442259-AD3E-8373-D5C6-AB2D4DBD46B0}"/>
              </a:ext>
            </a:extLst>
          </p:cNvPr>
          <p:cNvSpPr/>
          <p:nvPr/>
        </p:nvSpPr>
        <p:spPr>
          <a:xfrm rot="16200000">
            <a:off x="5499229" y="3018483"/>
            <a:ext cx="164757" cy="107600"/>
          </a:xfrm>
          <a:prstGeom prst="triangle">
            <a:avLst/>
          </a:prstGeom>
          <a:solidFill>
            <a:srgbClr val="3A8F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16D32"/>
              </a:solidFill>
            </a:endParaRPr>
          </a:p>
        </p:txBody>
      </p:sp>
      <p:cxnSp>
        <p:nvCxnSpPr>
          <p:cNvPr id="13" name="Straight Connector 12">
            <a:extLst>
              <a:ext uri="{FF2B5EF4-FFF2-40B4-BE49-F238E27FC236}">
                <a16:creationId xmlns:a16="http://schemas.microsoft.com/office/drawing/2014/main" id="{CD398C18-DC99-2B83-56B9-CE1BF7F22FA6}"/>
              </a:ext>
            </a:extLst>
          </p:cNvPr>
          <p:cNvCxnSpPr>
            <a:cxnSpLocks/>
          </p:cNvCxnSpPr>
          <p:nvPr/>
        </p:nvCxnSpPr>
        <p:spPr>
          <a:xfrm rot="10800000" flipV="1">
            <a:off x="6531958" y="2890616"/>
            <a:ext cx="0" cy="632700"/>
          </a:xfrm>
          <a:prstGeom prst="line">
            <a:avLst/>
          </a:prstGeom>
          <a:ln w="28575" cap="rnd" cmpd="sng">
            <a:solidFill>
              <a:srgbClr val="3A8F82"/>
            </a:solidFill>
            <a:prstDash val="sysDot"/>
          </a:ln>
        </p:spPr>
        <p:style>
          <a:lnRef idx="1">
            <a:schemeClr val="accent1"/>
          </a:lnRef>
          <a:fillRef idx="0">
            <a:schemeClr val="accent1"/>
          </a:fillRef>
          <a:effectRef idx="0">
            <a:schemeClr val="accent1"/>
          </a:effectRef>
          <a:fontRef idx="minor">
            <a:schemeClr val="tx1"/>
          </a:fontRef>
        </p:style>
      </p:cxnSp>
      <p:sp>
        <p:nvSpPr>
          <p:cNvPr id="14" name="TextBox 11">
            <a:extLst>
              <a:ext uri="{FF2B5EF4-FFF2-40B4-BE49-F238E27FC236}">
                <a16:creationId xmlns:a16="http://schemas.microsoft.com/office/drawing/2014/main" id="{9118B12C-631E-C6B2-F9BB-C2DC41CD5F0D}"/>
              </a:ext>
            </a:extLst>
          </p:cNvPr>
          <p:cNvSpPr txBox="1">
            <a:spLocks noChangeArrowheads="1"/>
          </p:cNvSpPr>
          <p:nvPr/>
        </p:nvSpPr>
        <p:spPr bwMode="auto">
          <a:xfrm>
            <a:off x="3621880" y="2024258"/>
            <a:ext cx="1893887" cy="912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ts val="3140"/>
              </a:lnSpc>
              <a:spcBef>
                <a:spcPct val="0"/>
              </a:spcBef>
              <a:buNone/>
            </a:pPr>
            <a:r>
              <a:rPr lang="en-GB" altLang="en-US" b="1">
                <a:solidFill>
                  <a:srgbClr val="0C5E74"/>
                </a:solidFill>
                <a:latin typeface="+mn-lt"/>
                <a:cs typeface="Calibri" panose="020F0502020204030204" pitchFamily="34" charset="0"/>
              </a:rPr>
              <a:t>£100 total</a:t>
            </a:r>
          </a:p>
          <a:p>
            <a:pPr algn="ctr">
              <a:lnSpc>
                <a:spcPts val="3140"/>
              </a:lnSpc>
              <a:spcBef>
                <a:spcPct val="0"/>
              </a:spcBef>
              <a:buFontTx/>
              <a:buNone/>
            </a:pPr>
            <a:endParaRPr lang="en-GB" altLang="en-US" sz="3200">
              <a:solidFill>
                <a:srgbClr val="6CB3AE"/>
              </a:solidFill>
              <a:latin typeface="+mn-lt"/>
              <a:cs typeface="Calibri" panose="020F0502020204030204" pitchFamily="34" charset="0"/>
            </a:endParaRPr>
          </a:p>
        </p:txBody>
      </p:sp>
      <p:sp>
        <p:nvSpPr>
          <p:cNvPr id="15" name="Title 4">
            <a:extLst>
              <a:ext uri="{FF2B5EF4-FFF2-40B4-BE49-F238E27FC236}">
                <a16:creationId xmlns:a16="http://schemas.microsoft.com/office/drawing/2014/main" id="{630E1FA6-995F-BB93-F1A2-CA9BEFF1BA08}"/>
              </a:ext>
            </a:extLst>
          </p:cNvPr>
          <p:cNvSpPr txBox="1">
            <a:spLocks/>
          </p:cNvSpPr>
          <p:nvPr/>
        </p:nvSpPr>
        <p:spPr>
          <a:xfrm>
            <a:off x="461876" y="600565"/>
            <a:ext cx="8626581" cy="8968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solidFill>
                  <a:srgbClr val="ED7D31"/>
                </a:solidFill>
                <a:latin typeface="Nunito" pitchFamily="2" charset="0"/>
              </a:rPr>
              <a:t>AVCs – tax relief</a:t>
            </a:r>
          </a:p>
        </p:txBody>
      </p:sp>
      <p:pic>
        <p:nvPicPr>
          <p:cNvPr id="16" name="Picture 15" descr="A close-up of a sign&#10;&#10;AI-generated content may be incorrect.">
            <a:extLst>
              <a:ext uri="{FF2B5EF4-FFF2-40B4-BE49-F238E27FC236}">
                <a16:creationId xmlns:a16="http://schemas.microsoft.com/office/drawing/2014/main" id="{D3E411A2-810D-E0A2-6433-C3B357B4780F}"/>
              </a:ext>
            </a:extLst>
          </p:cNvPr>
          <p:cNvPicPr>
            <a:picLocks noChangeAspect="1"/>
          </p:cNvPicPr>
          <p:nvPr/>
        </p:nvPicPr>
        <p:blipFill>
          <a:blip r:embed="rId5"/>
          <a:stretch>
            <a:fillRect/>
          </a:stretch>
        </p:blipFill>
        <p:spPr>
          <a:xfrm>
            <a:off x="7140205" y="5410984"/>
            <a:ext cx="1867062" cy="403895"/>
          </a:xfrm>
          <a:prstGeom prst="rect">
            <a:avLst/>
          </a:prstGeom>
        </p:spPr>
      </p:pic>
      <p:sp>
        <p:nvSpPr>
          <p:cNvPr id="17" name="TextBox 11">
            <a:extLst>
              <a:ext uri="{FF2B5EF4-FFF2-40B4-BE49-F238E27FC236}">
                <a16:creationId xmlns:a16="http://schemas.microsoft.com/office/drawing/2014/main" id="{804560F5-D071-CE56-CF75-6E14B21B1DBD}"/>
              </a:ext>
            </a:extLst>
          </p:cNvPr>
          <p:cNvSpPr txBox="1">
            <a:spLocks noChangeArrowheads="1"/>
          </p:cNvSpPr>
          <p:nvPr/>
        </p:nvSpPr>
        <p:spPr bwMode="auto">
          <a:xfrm>
            <a:off x="6661739" y="2774891"/>
            <a:ext cx="1324482" cy="896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140"/>
              </a:lnSpc>
              <a:spcBef>
                <a:spcPct val="0"/>
              </a:spcBef>
              <a:buFontTx/>
              <a:buNone/>
            </a:pPr>
            <a:r>
              <a:rPr lang="en-GB" altLang="en-US" sz="2400" dirty="0">
                <a:latin typeface="+mn-lt"/>
                <a:cs typeface="Calibri" panose="020F0502020204030204" pitchFamily="34" charset="0"/>
              </a:rPr>
              <a:t>Tax relief</a:t>
            </a:r>
          </a:p>
          <a:p>
            <a:pPr>
              <a:lnSpc>
                <a:spcPts val="3140"/>
              </a:lnSpc>
              <a:spcBef>
                <a:spcPct val="0"/>
              </a:spcBef>
              <a:buFontTx/>
              <a:buNone/>
            </a:pPr>
            <a:r>
              <a:rPr lang="en-GB" altLang="en-US" sz="3200" b="1" dirty="0">
                <a:solidFill>
                  <a:srgbClr val="3A8F82"/>
                </a:solidFill>
                <a:latin typeface="+mn-lt"/>
                <a:cs typeface="Calibri" panose="020F0502020204030204" pitchFamily="34" charset="0"/>
              </a:rPr>
              <a:t>£20</a:t>
            </a:r>
          </a:p>
        </p:txBody>
      </p:sp>
    </p:spTree>
    <p:extLst>
      <p:ext uri="{BB962C8B-B14F-4D97-AF65-F5344CB8AC3E}">
        <p14:creationId xmlns:p14="http://schemas.microsoft.com/office/powerpoint/2010/main" val="3868767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F5D9FC2-26FB-DCBB-0D09-A29A48C3A5A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20F5CFC5-B9AF-656A-BC4D-BE8917598B6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 scams</a:t>
            </a:r>
            <a:endParaRPr lang="en-GB" sz="3200" b="1" dirty="0">
              <a:solidFill>
                <a:schemeClr val="accent2"/>
              </a:solidFill>
              <a:latin typeface="Franklin Gothic Medium" panose="020B0603020102020204" pitchFamily="34" charset="0"/>
            </a:endParaRPr>
          </a:p>
        </p:txBody>
      </p:sp>
      <p:sp>
        <p:nvSpPr>
          <p:cNvPr id="36" name="TextBox 35">
            <a:extLst>
              <a:ext uri="{FF2B5EF4-FFF2-40B4-BE49-F238E27FC236}">
                <a16:creationId xmlns:a16="http://schemas.microsoft.com/office/drawing/2014/main" id="{A27B7A78-5764-ABD7-A124-60B317D6C480}"/>
              </a:ext>
            </a:extLst>
          </p:cNvPr>
          <p:cNvSpPr txBox="1"/>
          <p:nvPr/>
        </p:nvSpPr>
        <p:spPr>
          <a:xfrm>
            <a:off x="398704" y="1412212"/>
            <a:ext cx="8619698" cy="430887"/>
          </a:xfrm>
          <a:prstGeom prst="rect">
            <a:avLst/>
          </a:prstGeom>
          <a:noFill/>
        </p:spPr>
        <p:txBody>
          <a:bodyPr wrap="square">
            <a:spAutoFit/>
          </a:bodyPr>
          <a:lstStyle/>
          <a:p>
            <a:r>
              <a:rPr lang="en-GB" sz="2200" dirty="0">
                <a:solidFill>
                  <a:srgbClr val="000000"/>
                </a:solidFill>
                <a:latin typeface="Nunito" pitchFamily="2" charset="0"/>
                <a:cs typeface="Times New Roman" panose="02020603050405020304" pitchFamily="18" charset="0"/>
              </a:rPr>
              <a:t>…on the rise across the pension industry</a:t>
            </a:r>
            <a:endParaRPr lang="en-GB" sz="2200" dirty="0"/>
          </a:p>
        </p:txBody>
      </p:sp>
      <p:sp>
        <p:nvSpPr>
          <p:cNvPr id="3" name="TextBox 2">
            <a:extLst>
              <a:ext uri="{FF2B5EF4-FFF2-40B4-BE49-F238E27FC236}">
                <a16:creationId xmlns:a16="http://schemas.microsoft.com/office/drawing/2014/main" id="{5635E41D-35F5-9821-633E-F132622DD86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3814456D-3469-180A-F184-58FF5EEAEACB}"/>
              </a:ext>
            </a:extLst>
          </p:cNvPr>
          <p:cNvGrpSpPr/>
          <p:nvPr/>
        </p:nvGrpSpPr>
        <p:grpSpPr>
          <a:xfrm>
            <a:off x="2990850" y="1878949"/>
            <a:ext cx="6027552" cy="3892682"/>
            <a:chOff x="2319956" y="1878948"/>
            <a:chExt cx="6699688" cy="4137878"/>
          </a:xfrm>
        </p:grpSpPr>
        <p:pic>
          <p:nvPicPr>
            <p:cNvPr id="5" name="Picture 4" descr="A person with her hands on her face&#10;&#10;AI-generated content may be incorrect.">
              <a:extLst>
                <a:ext uri="{FF2B5EF4-FFF2-40B4-BE49-F238E27FC236}">
                  <a16:creationId xmlns:a16="http://schemas.microsoft.com/office/drawing/2014/main" id="{40881FE4-2314-573E-CF8A-D7A974746692}"/>
                </a:ext>
              </a:extLst>
            </p:cNvPr>
            <p:cNvPicPr>
              <a:picLocks noChangeAspect="1"/>
            </p:cNvPicPr>
            <p:nvPr/>
          </p:nvPicPr>
          <p:blipFill>
            <a:blip r:embed="rId3"/>
            <a:stretch>
              <a:fillRect/>
            </a:stretch>
          </p:blipFill>
          <p:spPr>
            <a:xfrm>
              <a:off x="3045707" y="1878948"/>
              <a:ext cx="5681929" cy="3367069"/>
            </a:xfrm>
            <a:prstGeom prst="rect">
              <a:avLst/>
            </a:prstGeom>
          </p:spPr>
        </p:pic>
        <p:pic>
          <p:nvPicPr>
            <p:cNvPr id="2" name="Picture 1" descr="A close-up of a sign&#10;&#10;AI-generated content may be incorrect.">
              <a:extLst>
                <a:ext uri="{FF2B5EF4-FFF2-40B4-BE49-F238E27FC236}">
                  <a16:creationId xmlns:a16="http://schemas.microsoft.com/office/drawing/2014/main" id="{C984A852-9307-0632-6BBE-E6EC479FC962}"/>
                </a:ext>
              </a:extLst>
            </p:cNvPr>
            <p:cNvPicPr>
              <a:picLocks noChangeAspect="1"/>
            </p:cNvPicPr>
            <p:nvPr/>
          </p:nvPicPr>
          <p:blipFill>
            <a:blip r:embed="rId4"/>
            <a:stretch>
              <a:fillRect/>
            </a:stretch>
          </p:blipFill>
          <p:spPr>
            <a:xfrm>
              <a:off x="7152582" y="5612931"/>
              <a:ext cx="1867062" cy="403895"/>
            </a:xfrm>
            <a:prstGeom prst="rect">
              <a:avLst/>
            </a:prstGeom>
          </p:spPr>
        </p:pic>
        <p:pic>
          <p:nvPicPr>
            <p:cNvPr id="11" name="Picture 10" descr="A red and white circle with black numbers&#10;&#10;AI-generated content may be incorrect.">
              <a:extLst>
                <a:ext uri="{FF2B5EF4-FFF2-40B4-BE49-F238E27FC236}">
                  <a16:creationId xmlns:a16="http://schemas.microsoft.com/office/drawing/2014/main" id="{A6FDFCA6-9959-37B8-4B7C-CD36A64D9FE7}"/>
                </a:ext>
              </a:extLst>
            </p:cNvPr>
            <p:cNvPicPr>
              <a:picLocks noChangeAspect="1"/>
            </p:cNvPicPr>
            <p:nvPr/>
          </p:nvPicPr>
          <p:blipFill>
            <a:blip r:embed="rId5"/>
            <a:stretch>
              <a:fillRect/>
            </a:stretch>
          </p:blipFill>
          <p:spPr>
            <a:xfrm>
              <a:off x="2319956" y="3919139"/>
              <a:ext cx="1905266" cy="1895740"/>
            </a:xfrm>
            <a:prstGeom prst="rect">
              <a:avLst/>
            </a:prstGeom>
          </p:spPr>
        </p:pic>
      </p:grpSp>
      <p:sp>
        <p:nvSpPr>
          <p:cNvPr id="4" name="TextBox 3">
            <a:extLst>
              <a:ext uri="{FF2B5EF4-FFF2-40B4-BE49-F238E27FC236}">
                <a16:creationId xmlns:a16="http://schemas.microsoft.com/office/drawing/2014/main" id="{A3D60779-C167-A4B1-74A3-0B289DA8A2C0}"/>
              </a:ext>
            </a:extLst>
          </p:cNvPr>
          <p:cNvSpPr txBox="1"/>
          <p:nvPr/>
        </p:nvSpPr>
        <p:spPr>
          <a:xfrm>
            <a:off x="33337" y="1897528"/>
            <a:ext cx="3143000" cy="377026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kern="1200" dirty="0">
                <a:solidFill>
                  <a:schemeClr val="tx1"/>
                </a:solidFill>
                <a:effectLst/>
                <a:latin typeface="Nunito" pitchFamily="2" charset="0"/>
              </a:rPr>
              <a:t>Anyone can fall victim to a scam</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dirty="0">
                <a:latin typeface="Nunito" pitchFamily="2" charset="0"/>
              </a:rPr>
              <a:t>They’re becoming more sophisticated</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GB" sz="2200" kern="1200" dirty="0">
                <a:solidFill>
                  <a:schemeClr val="tx1"/>
                </a:solidFill>
                <a:effectLst/>
                <a:latin typeface="Nunito" pitchFamily="2" charset="0"/>
              </a:rPr>
              <a:t>Always remember</a:t>
            </a:r>
            <a:r>
              <a:rPr lang="en-GB" sz="2200" dirty="0">
                <a:latin typeface="Nunito" pitchFamily="2" charset="0"/>
              </a:rPr>
              <a:t>, if it sounds too good to be true – IT PROBABLY IS</a:t>
            </a:r>
            <a:endParaRPr lang="en-GB" sz="2200" kern="1200" dirty="0">
              <a:solidFill>
                <a:schemeClr val="tx1"/>
              </a:solidFill>
              <a:effectLst/>
              <a:latin typeface="Nunito" pitchFamily="2"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0733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A8DA-C65E-F62C-6872-F28C0EC97CA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4347F0-D133-D0D3-1CF5-536CEFCFAD33}"/>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9AA6F6AD-3339-20F6-3ED0-5C2131407BA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520BC55F-D5A6-185A-3A40-E2C620DF48B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 scams – what to look out for</a:t>
            </a:r>
            <a:endParaRPr lang="en-GB" sz="3200" b="1" dirty="0">
              <a:solidFill>
                <a:schemeClr val="accent2"/>
              </a:solidFill>
              <a:latin typeface="Franklin Gothic Medium" panose="020B0603020102020204" pitchFamily="34" charset="0"/>
            </a:endParaRPr>
          </a:p>
        </p:txBody>
      </p:sp>
      <p:pic>
        <p:nvPicPr>
          <p:cNvPr id="2" name="Picture 1" descr="A close-up of a sign&#10;&#10;AI-generated content may be incorrect.">
            <a:extLst>
              <a:ext uri="{FF2B5EF4-FFF2-40B4-BE49-F238E27FC236}">
                <a16:creationId xmlns:a16="http://schemas.microsoft.com/office/drawing/2014/main" id="{A7730211-A5EA-3111-4D88-C31A29374161}"/>
              </a:ext>
            </a:extLst>
          </p:cNvPr>
          <p:cNvPicPr>
            <a:picLocks noChangeAspect="1"/>
          </p:cNvPicPr>
          <p:nvPr/>
        </p:nvPicPr>
        <p:blipFill>
          <a:blip r:embed="rId3"/>
          <a:stretch>
            <a:fillRect/>
          </a:stretch>
        </p:blipFill>
        <p:spPr>
          <a:xfrm>
            <a:off x="7140205" y="5410984"/>
            <a:ext cx="1867062" cy="403895"/>
          </a:xfrm>
          <a:prstGeom prst="rect">
            <a:avLst/>
          </a:prstGeom>
        </p:spPr>
      </p:pic>
      <p:sp>
        <p:nvSpPr>
          <p:cNvPr id="3" name="TextBox 2">
            <a:extLst>
              <a:ext uri="{FF2B5EF4-FFF2-40B4-BE49-F238E27FC236}">
                <a16:creationId xmlns:a16="http://schemas.microsoft.com/office/drawing/2014/main" id="{9375CCEF-5F7E-CCF6-5AB3-B7D7E777305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F734C3CD-F966-E9F5-A18F-1949D29A7DD3}"/>
              </a:ext>
            </a:extLst>
          </p:cNvPr>
          <p:cNvGrpSpPr/>
          <p:nvPr/>
        </p:nvGrpSpPr>
        <p:grpSpPr>
          <a:xfrm>
            <a:off x="3569510" y="2774801"/>
            <a:ext cx="2004978" cy="1308397"/>
            <a:chOff x="2319956" y="1878948"/>
            <a:chExt cx="6407680" cy="3935931"/>
          </a:xfrm>
        </p:grpSpPr>
        <p:pic>
          <p:nvPicPr>
            <p:cNvPr id="7" name="Picture 6" descr="A person with her hands on her face&#10;&#10;AI-generated content may be incorrect.">
              <a:extLst>
                <a:ext uri="{FF2B5EF4-FFF2-40B4-BE49-F238E27FC236}">
                  <a16:creationId xmlns:a16="http://schemas.microsoft.com/office/drawing/2014/main" id="{F9CCE72F-1A9F-EE4C-FADE-6EF498F8B2C4}"/>
                </a:ext>
              </a:extLst>
            </p:cNvPr>
            <p:cNvPicPr>
              <a:picLocks noChangeAspect="1"/>
            </p:cNvPicPr>
            <p:nvPr/>
          </p:nvPicPr>
          <p:blipFill>
            <a:blip r:embed="rId4"/>
            <a:stretch>
              <a:fillRect/>
            </a:stretch>
          </p:blipFill>
          <p:spPr>
            <a:xfrm>
              <a:off x="3045707" y="1878948"/>
              <a:ext cx="5681929" cy="3367069"/>
            </a:xfrm>
            <a:prstGeom prst="rect">
              <a:avLst/>
            </a:prstGeom>
          </p:spPr>
        </p:pic>
        <p:pic>
          <p:nvPicPr>
            <p:cNvPr id="10" name="Picture 9" descr="A red and white circle with black numbers&#10;&#10;AI-generated content may be incorrect.">
              <a:extLst>
                <a:ext uri="{FF2B5EF4-FFF2-40B4-BE49-F238E27FC236}">
                  <a16:creationId xmlns:a16="http://schemas.microsoft.com/office/drawing/2014/main" id="{A6DF9984-F944-D49F-E43D-A3E6688F3346}"/>
                </a:ext>
              </a:extLst>
            </p:cNvPr>
            <p:cNvPicPr>
              <a:picLocks noChangeAspect="1"/>
            </p:cNvPicPr>
            <p:nvPr/>
          </p:nvPicPr>
          <p:blipFill>
            <a:blip r:embed="rId5"/>
            <a:stretch>
              <a:fillRect/>
            </a:stretch>
          </p:blipFill>
          <p:spPr>
            <a:xfrm>
              <a:off x="2319956" y="3919139"/>
              <a:ext cx="1905266" cy="1895740"/>
            </a:xfrm>
            <a:prstGeom prst="rect">
              <a:avLst/>
            </a:prstGeom>
          </p:spPr>
        </p:pic>
      </p:grpSp>
      <p:grpSp>
        <p:nvGrpSpPr>
          <p:cNvPr id="19" name="Group 18">
            <a:extLst>
              <a:ext uri="{FF2B5EF4-FFF2-40B4-BE49-F238E27FC236}">
                <a16:creationId xmlns:a16="http://schemas.microsoft.com/office/drawing/2014/main" id="{D6171223-D1C7-A083-091A-26296B9D5154}"/>
              </a:ext>
            </a:extLst>
          </p:cNvPr>
          <p:cNvGrpSpPr/>
          <p:nvPr/>
        </p:nvGrpSpPr>
        <p:grpSpPr>
          <a:xfrm>
            <a:off x="641344" y="1965575"/>
            <a:ext cx="2893906" cy="1079501"/>
            <a:chOff x="3912529" y="742843"/>
            <a:chExt cx="2893906" cy="1079501"/>
          </a:xfrm>
        </p:grpSpPr>
        <p:sp>
          <p:nvSpPr>
            <p:cNvPr id="17" name="Oval 16">
              <a:extLst>
                <a:ext uri="{FF2B5EF4-FFF2-40B4-BE49-F238E27FC236}">
                  <a16:creationId xmlns:a16="http://schemas.microsoft.com/office/drawing/2014/main" id="{A49220AE-FFAD-1125-15E9-F84B58B5C5AC}"/>
                </a:ext>
              </a:extLst>
            </p:cNvPr>
            <p:cNvSpPr/>
            <p:nvPr/>
          </p:nvSpPr>
          <p:spPr>
            <a:xfrm>
              <a:off x="3912529" y="887866"/>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 Diagonal Corner of Rectangle 18">
              <a:extLst>
                <a:ext uri="{FF2B5EF4-FFF2-40B4-BE49-F238E27FC236}">
                  <a16:creationId xmlns:a16="http://schemas.microsoft.com/office/drawing/2014/main" id="{1EFBA867-B7B5-73D5-4D7A-312158023C71}"/>
                </a:ext>
              </a:extLst>
            </p:cNvPr>
            <p:cNvSpPr/>
            <p:nvPr/>
          </p:nvSpPr>
          <p:spPr>
            <a:xfrm flipH="1">
              <a:off x="4047709" y="742843"/>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lang="en-GB" dirty="0">
                  <a:solidFill>
                    <a:schemeClr val="tx1"/>
                  </a:solidFill>
                  <a:latin typeface="Nunito" pitchFamily="2" charset="0"/>
                </a:rPr>
                <a:t>Promises to release cash from your pension before age 55</a:t>
              </a:r>
            </a:p>
          </p:txBody>
        </p:sp>
      </p:grpSp>
      <p:grpSp>
        <p:nvGrpSpPr>
          <p:cNvPr id="23" name="Group 22">
            <a:extLst>
              <a:ext uri="{FF2B5EF4-FFF2-40B4-BE49-F238E27FC236}">
                <a16:creationId xmlns:a16="http://schemas.microsoft.com/office/drawing/2014/main" id="{36DF0D6F-0CBB-04B8-7411-30DB2FBF24B1}"/>
              </a:ext>
            </a:extLst>
          </p:cNvPr>
          <p:cNvGrpSpPr/>
          <p:nvPr/>
        </p:nvGrpSpPr>
        <p:grpSpPr>
          <a:xfrm>
            <a:off x="5835837" y="1965217"/>
            <a:ext cx="3050350" cy="1079501"/>
            <a:chOff x="3912529" y="742843"/>
            <a:chExt cx="3050350" cy="1079501"/>
          </a:xfrm>
        </p:grpSpPr>
        <p:sp>
          <p:nvSpPr>
            <p:cNvPr id="24" name="Oval 23">
              <a:extLst>
                <a:ext uri="{FF2B5EF4-FFF2-40B4-BE49-F238E27FC236}">
                  <a16:creationId xmlns:a16="http://schemas.microsoft.com/office/drawing/2014/main" id="{3812F0FF-3971-369F-EE17-CE0437F5AFC7}"/>
                </a:ext>
              </a:extLst>
            </p:cNvPr>
            <p:cNvSpPr/>
            <p:nvPr/>
          </p:nvSpPr>
          <p:spPr>
            <a:xfrm>
              <a:off x="3912529" y="887866"/>
              <a:ext cx="934478" cy="934478"/>
            </a:xfrm>
            <a:prstGeom prst="ellipse">
              <a:avLst/>
            </a:prstGeom>
            <a:solidFill>
              <a:schemeClr val="accent4">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of Rectangle 18">
              <a:extLst>
                <a:ext uri="{FF2B5EF4-FFF2-40B4-BE49-F238E27FC236}">
                  <a16:creationId xmlns:a16="http://schemas.microsoft.com/office/drawing/2014/main" id="{CFD2A75A-F5A7-94F5-860C-67DAB47626BA}"/>
                </a:ext>
              </a:extLst>
            </p:cNvPr>
            <p:cNvSpPr/>
            <p:nvPr/>
          </p:nvSpPr>
          <p:spPr>
            <a:xfrm flipH="1">
              <a:off x="4047709" y="742843"/>
              <a:ext cx="2915170" cy="944514"/>
            </a:xfrm>
            <a:prstGeom prst="round2DiagRect">
              <a:avLst>
                <a:gd name="adj1" fmla="val 31225"/>
                <a:gd name="adj2" fmla="val 5823"/>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Sending couriers to your door to sign paperwork while they wait…</a:t>
              </a:r>
            </a:p>
          </p:txBody>
        </p:sp>
      </p:grpSp>
      <p:grpSp>
        <p:nvGrpSpPr>
          <p:cNvPr id="26" name="Group 25">
            <a:extLst>
              <a:ext uri="{FF2B5EF4-FFF2-40B4-BE49-F238E27FC236}">
                <a16:creationId xmlns:a16="http://schemas.microsoft.com/office/drawing/2014/main" id="{AE4ADCF8-6B70-07C1-5DCD-690A81E382EF}"/>
              </a:ext>
            </a:extLst>
          </p:cNvPr>
          <p:cNvGrpSpPr/>
          <p:nvPr/>
        </p:nvGrpSpPr>
        <p:grpSpPr>
          <a:xfrm>
            <a:off x="708934" y="4309742"/>
            <a:ext cx="2893906" cy="1079501"/>
            <a:chOff x="3912529" y="742843"/>
            <a:chExt cx="2893906" cy="1079501"/>
          </a:xfrm>
        </p:grpSpPr>
        <p:sp>
          <p:nvSpPr>
            <p:cNvPr id="29" name="Oval 28">
              <a:extLst>
                <a:ext uri="{FF2B5EF4-FFF2-40B4-BE49-F238E27FC236}">
                  <a16:creationId xmlns:a16="http://schemas.microsoft.com/office/drawing/2014/main" id="{21C4F0D1-A063-EDF5-2912-48AF4CFCE01E}"/>
                </a:ext>
              </a:extLst>
            </p:cNvPr>
            <p:cNvSpPr/>
            <p:nvPr/>
          </p:nvSpPr>
          <p:spPr>
            <a:xfrm>
              <a:off x="3912529" y="887866"/>
              <a:ext cx="934478" cy="934478"/>
            </a:xfrm>
            <a:prstGeom prst="ellips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of Rectangle 18">
              <a:extLst>
                <a:ext uri="{FF2B5EF4-FFF2-40B4-BE49-F238E27FC236}">
                  <a16:creationId xmlns:a16="http://schemas.microsoft.com/office/drawing/2014/main" id="{0A464A18-5B23-B452-834A-9B19E5D56104}"/>
                </a:ext>
              </a:extLst>
            </p:cNvPr>
            <p:cNvSpPr/>
            <p:nvPr/>
          </p:nvSpPr>
          <p:spPr>
            <a:xfrm flipH="1">
              <a:off x="4047709" y="742843"/>
              <a:ext cx="2758726" cy="944514"/>
            </a:xfrm>
            <a:prstGeom prst="round2DiagRect">
              <a:avLst>
                <a:gd name="adj1" fmla="val 31225"/>
                <a:gd name="adj2" fmla="val 5823"/>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Unusual investments – with high risk, or complicated structures</a:t>
              </a:r>
            </a:p>
          </p:txBody>
        </p:sp>
      </p:grpSp>
      <p:grpSp>
        <p:nvGrpSpPr>
          <p:cNvPr id="31" name="Group 30">
            <a:extLst>
              <a:ext uri="{FF2B5EF4-FFF2-40B4-BE49-F238E27FC236}">
                <a16:creationId xmlns:a16="http://schemas.microsoft.com/office/drawing/2014/main" id="{F0A92C0F-8F8D-8376-C633-060D7AFBBE02}"/>
              </a:ext>
            </a:extLst>
          </p:cNvPr>
          <p:cNvGrpSpPr/>
          <p:nvPr/>
        </p:nvGrpSpPr>
        <p:grpSpPr>
          <a:xfrm>
            <a:off x="5835837" y="4242248"/>
            <a:ext cx="3050350" cy="1079501"/>
            <a:chOff x="3912529" y="742843"/>
            <a:chExt cx="3050350" cy="1079501"/>
          </a:xfrm>
        </p:grpSpPr>
        <p:sp>
          <p:nvSpPr>
            <p:cNvPr id="32" name="Oval 31">
              <a:extLst>
                <a:ext uri="{FF2B5EF4-FFF2-40B4-BE49-F238E27FC236}">
                  <a16:creationId xmlns:a16="http://schemas.microsoft.com/office/drawing/2014/main" id="{07725CA0-4B84-83E4-E4BA-F2EDB3660E84}"/>
                </a:ext>
              </a:extLst>
            </p:cNvPr>
            <p:cNvSpPr/>
            <p:nvPr/>
          </p:nvSpPr>
          <p:spPr>
            <a:xfrm>
              <a:off x="3912529" y="887866"/>
              <a:ext cx="934478" cy="934478"/>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of Rectangle 18">
              <a:extLst>
                <a:ext uri="{FF2B5EF4-FFF2-40B4-BE49-F238E27FC236}">
                  <a16:creationId xmlns:a16="http://schemas.microsoft.com/office/drawing/2014/main" id="{5276545E-5908-BEB1-C84B-4D0A4A1FA5A3}"/>
                </a:ext>
              </a:extLst>
            </p:cNvPr>
            <p:cNvSpPr/>
            <p:nvPr/>
          </p:nvSpPr>
          <p:spPr>
            <a:xfrm flipH="1">
              <a:off x="4047709" y="742843"/>
              <a:ext cx="2915170" cy="944514"/>
            </a:xfrm>
            <a:prstGeom prst="round2DiagRect">
              <a:avLst>
                <a:gd name="adj1" fmla="val 31225"/>
                <a:gd name="adj2" fmla="val 5823"/>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Nunito" pitchFamily="2" charset="0"/>
                </a:rPr>
                <a:t>Be cautious of anyone encouraging you to transfer out of the LGPS</a:t>
              </a:r>
              <a:r>
                <a:rPr lang="en-GB" dirty="0">
                  <a:solidFill>
                    <a:schemeClr val="tx1"/>
                  </a:solidFill>
                  <a:ea typeface="+mn-ea"/>
                  <a:cs typeface="+mn-cs"/>
                </a:rPr>
                <a:t>.</a:t>
              </a:r>
              <a:endParaRPr lang="en-GB" dirty="0">
                <a:solidFill>
                  <a:schemeClr val="tx1"/>
                </a:solidFill>
              </a:endParaRPr>
            </a:p>
          </p:txBody>
        </p:sp>
      </p:grpSp>
    </p:spTree>
    <p:extLst>
      <p:ext uri="{BB962C8B-B14F-4D97-AF65-F5344CB8AC3E}">
        <p14:creationId xmlns:p14="http://schemas.microsoft.com/office/powerpoint/2010/main" val="211984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5EF4-7D19-AC10-3927-E73A7034EB80}"/>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770884D-5FCA-74E1-C66A-C2004D00DEB2}"/>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826E1D6-2AC1-FA4C-3BB1-49C01DCF31C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B5DC1B1A-AFF3-78B2-9321-FA35D5A9378D}"/>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36" name="TextBox 35">
            <a:extLst>
              <a:ext uri="{FF2B5EF4-FFF2-40B4-BE49-F238E27FC236}">
                <a16:creationId xmlns:a16="http://schemas.microsoft.com/office/drawing/2014/main" id="{4DC84A8C-FBD9-F04F-047E-6412D1CD4AFC}"/>
              </a:ext>
            </a:extLst>
          </p:cNvPr>
          <p:cNvSpPr txBox="1"/>
          <p:nvPr/>
        </p:nvSpPr>
        <p:spPr>
          <a:xfrm>
            <a:off x="387569" y="1233747"/>
            <a:ext cx="8619698" cy="369332"/>
          </a:xfrm>
          <a:prstGeom prst="rect">
            <a:avLst/>
          </a:prstGeom>
          <a:noFill/>
        </p:spPr>
        <p:txBody>
          <a:bodyPr wrap="square">
            <a:spAutoFit/>
          </a:bodyPr>
          <a:lstStyle/>
          <a:p>
            <a:r>
              <a:rPr lang="en-GB" dirty="0">
                <a:solidFill>
                  <a:srgbClr val="000000"/>
                </a:solidFill>
                <a:latin typeface="Nunito" pitchFamily="2" charset="0"/>
                <a:cs typeface="Times New Roman" panose="02020603050405020304" pitchFamily="18" charset="0"/>
              </a:rPr>
              <a:t>When is the State Pension payable?</a:t>
            </a:r>
            <a:endParaRPr lang="en-GB" dirty="0"/>
          </a:p>
        </p:txBody>
      </p:sp>
      <p:pic>
        <p:nvPicPr>
          <p:cNvPr id="3" name="Picture 2" descr="A picture containing text, clipart&#10;&#10;Description automatically generated">
            <a:extLst>
              <a:ext uri="{FF2B5EF4-FFF2-40B4-BE49-F238E27FC236}">
                <a16:creationId xmlns:a16="http://schemas.microsoft.com/office/drawing/2014/main" id="{5F253704-1E6F-1644-88D4-417ADC79EC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graphicFrame>
        <p:nvGraphicFramePr>
          <p:cNvPr id="4" name="Table 2">
            <a:extLst>
              <a:ext uri="{FF2B5EF4-FFF2-40B4-BE49-F238E27FC236}">
                <a16:creationId xmlns:a16="http://schemas.microsoft.com/office/drawing/2014/main" id="{6F2C534C-767D-C7D1-D0BA-365FE1496C4A}"/>
              </a:ext>
            </a:extLst>
          </p:cNvPr>
          <p:cNvGraphicFramePr>
            <a:graphicFrameLocks noGrp="1"/>
          </p:cNvGraphicFramePr>
          <p:nvPr>
            <p:extLst>
              <p:ext uri="{D42A27DB-BD31-4B8C-83A1-F6EECF244321}">
                <p14:modId xmlns:p14="http://schemas.microsoft.com/office/powerpoint/2010/main" val="793584917"/>
              </p:ext>
            </p:extLst>
          </p:nvPr>
        </p:nvGraphicFramePr>
        <p:xfrm>
          <a:off x="458981" y="1665537"/>
          <a:ext cx="7908123" cy="3586412"/>
        </p:xfrm>
        <a:graphic>
          <a:graphicData uri="http://schemas.openxmlformats.org/drawingml/2006/table">
            <a:tbl>
              <a:tblPr firstRow="1" bandRow="1">
                <a:tableStyleId>{5C22544A-7EE6-4342-B048-85BDC9FD1C3A}</a:tableStyleId>
              </a:tblPr>
              <a:tblGrid>
                <a:gridCol w="4006015">
                  <a:extLst>
                    <a:ext uri="{9D8B030D-6E8A-4147-A177-3AD203B41FA5}">
                      <a16:colId xmlns:a16="http://schemas.microsoft.com/office/drawing/2014/main" val="20001"/>
                    </a:ext>
                  </a:extLst>
                </a:gridCol>
                <a:gridCol w="3902108">
                  <a:extLst>
                    <a:ext uri="{9D8B030D-6E8A-4147-A177-3AD203B41FA5}">
                      <a16:colId xmlns:a16="http://schemas.microsoft.com/office/drawing/2014/main" val="20002"/>
                    </a:ext>
                  </a:extLst>
                </a:gridCol>
              </a:tblGrid>
              <a:tr h="598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Birthdates</a:t>
                      </a:r>
                    </a:p>
                  </a:txBody>
                  <a:tcPr marT="45722" marB="45722" anchor="ctr">
                    <a:solidFill>
                      <a:srgbClr val="4F70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Nunito" pitchFamily="2" charset="0"/>
                        </a:rPr>
                        <a:t>Retirement age</a:t>
                      </a:r>
                    </a:p>
                  </a:txBody>
                  <a:tcPr marT="45722" marB="45722" anchor="ctr">
                    <a:solidFill>
                      <a:srgbClr val="4F7040"/>
                    </a:solidFill>
                  </a:tcPr>
                </a:tc>
                <a:extLst>
                  <a:ext uri="{0D108BD9-81ED-4DB2-BD59-A6C34878D82A}">
                    <a16:rowId xmlns:a16="http://schemas.microsoft.com/office/drawing/2014/main" val="10000"/>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Before 6 April 1960</a:t>
                      </a:r>
                    </a:p>
                  </a:txBody>
                  <a:tcPr marT="45722" marB="45722" anchor="ctr">
                    <a:solidFill>
                      <a:srgbClr val="E2F0D9"/>
                    </a:solidFill>
                  </a:tcPr>
                </a:tc>
                <a:tc>
                  <a:txBody>
                    <a:bodyPr/>
                    <a:lstStyle/>
                    <a:p>
                      <a:pPr algn="l"/>
                      <a:r>
                        <a:rPr lang="en-GB" sz="2000" dirty="0">
                          <a:solidFill>
                            <a:schemeClr val="tx1"/>
                          </a:solidFill>
                          <a:latin typeface="Nunito" pitchFamily="2" charset="0"/>
                        </a:rPr>
                        <a:t>66</a:t>
                      </a:r>
                    </a:p>
                  </a:txBody>
                  <a:tcPr marT="45722" marB="45722" anchor="ctr">
                    <a:solidFill>
                      <a:srgbClr val="E2F0D9"/>
                    </a:solidFill>
                  </a:tcPr>
                </a:tc>
                <a:extLst>
                  <a:ext uri="{0D108BD9-81ED-4DB2-BD59-A6C34878D82A}">
                    <a16:rowId xmlns:a16="http://schemas.microsoft.com/office/drawing/2014/main" val="2860202983"/>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1960 to 5 March 1961</a:t>
                      </a:r>
                    </a:p>
                  </a:txBody>
                  <a:tcPr marT="45722" marB="45722" anchor="c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66-67 (sliding scale)</a:t>
                      </a:r>
                    </a:p>
                  </a:txBody>
                  <a:tcPr marT="45722" marB="45722" anchor="ctr">
                    <a:solidFill>
                      <a:srgbClr val="FBE5D6"/>
                    </a:solidFill>
                  </a:tcPr>
                </a:tc>
                <a:extLst>
                  <a:ext uri="{0D108BD9-81ED-4DB2-BD59-A6C34878D82A}">
                    <a16:rowId xmlns:a16="http://schemas.microsoft.com/office/drawing/2014/main" val="10001"/>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March 1961 to 5 April 1977</a:t>
                      </a:r>
                    </a:p>
                  </a:txBody>
                  <a:tcPr marT="45722" marB="45722" anchor="ctr">
                    <a:solidFill>
                      <a:srgbClr val="E2F0D9"/>
                    </a:solidFill>
                  </a:tcPr>
                </a:tc>
                <a:tc>
                  <a:txBody>
                    <a:bodyPr/>
                    <a:lstStyle/>
                    <a:p>
                      <a:pPr algn="l"/>
                      <a:r>
                        <a:rPr lang="en-GB" sz="2000" dirty="0">
                          <a:solidFill>
                            <a:schemeClr val="tx1"/>
                          </a:solidFill>
                          <a:latin typeface="Nunito" pitchFamily="2" charset="0"/>
                        </a:rPr>
                        <a:t>67</a:t>
                      </a:r>
                    </a:p>
                  </a:txBody>
                  <a:tcPr marT="45722" marB="45722" anchor="ctr">
                    <a:solidFill>
                      <a:srgbClr val="E2F0D9"/>
                    </a:solidFill>
                  </a:tcPr>
                </a:tc>
                <a:extLst>
                  <a:ext uri="{0D108BD9-81ED-4DB2-BD59-A6C34878D82A}">
                    <a16:rowId xmlns:a16="http://schemas.microsoft.com/office/drawing/2014/main" val="10002"/>
                  </a:ext>
                </a:extLst>
              </a:tr>
              <a:tr h="597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 April 1977 to 5 April 1978</a:t>
                      </a:r>
                    </a:p>
                  </a:txBody>
                  <a:tcPr marT="45722" marB="45722" anchor="ctr">
                    <a:solidFill>
                      <a:srgbClr val="FBE5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Nunito" pitchFamily="2" charset="0"/>
                        </a:rPr>
                        <a:t>67-68 (sliding scale)</a:t>
                      </a:r>
                    </a:p>
                  </a:txBody>
                  <a:tcPr marT="45722" marB="45722" anchor="ctr">
                    <a:solidFill>
                      <a:srgbClr val="FBE5D6"/>
                    </a:solidFill>
                  </a:tcPr>
                </a:tc>
                <a:extLst>
                  <a:ext uri="{0D108BD9-81ED-4DB2-BD59-A6C34878D82A}">
                    <a16:rowId xmlns:a16="http://schemas.microsoft.com/office/drawing/2014/main" val="10003"/>
                  </a:ext>
                </a:extLst>
              </a:tr>
              <a:tr h="597600">
                <a:tc>
                  <a:txBody>
                    <a:bodyPr/>
                    <a:lstStyle/>
                    <a:p>
                      <a:pPr algn="l"/>
                      <a:r>
                        <a:rPr lang="en-GB" sz="2000" dirty="0">
                          <a:solidFill>
                            <a:schemeClr val="tx1"/>
                          </a:solidFill>
                          <a:latin typeface="Nunito" pitchFamily="2" charset="0"/>
                        </a:rPr>
                        <a:t>Born after 6 April 1978</a:t>
                      </a:r>
                    </a:p>
                  </a:txBody>
                  <a:tcPr marT="45722" marB="45722" anchor="ctr">
                    <a:solidFill>
                      <a:srgbClr val="E2F0D9"/>
                    </a:solidFill>
                  </a:tcPr>
                </a:tc>
                <a:tc>
                  <a:txBody>
                    <a:bodyPr/>
                    <a:lstStyle/>
                    <a:p>
                      <a:pPr algn="l"/>
                      <a:r>
                        <a:rPr lang="en-GB" sz="2000" dirty="0">
                          <a:solidFill>
                            <a:schemeClr val="tx1"/>
                          </a:solidFill>
                          <a:latin typeface="Nunito" pitchFamily="2" charset="0"/>
                        </a:rPr>
                        <a:t>68</a:t>
                      </a:r>
                    </a:p>
                  </a:txBody>
                  <a:tcPr marT="45722" marB="45722" anchor="ctr">
                    <a:solidFill>
                      <a:srgbClr val="E2F0D9"/>
                    </a:solidFill>
                  </a:tcPr>
                </a:tc>
                <a:extLst>
                  <a:ext uri="{0D108BD9-81ED-4DB2-BD59-A6C34878D82A}">
                    <a16:rowId xmlns:a16="http://schemas.microsoft.com/office/drawing/2014/main" val="2646376896"/>
                  </a:ext>
                </a:extLst>
              </a:tr>
            </a:tbl>
          </a:graphicData>
        </a:graphic>
      </p:graphicFrame>
      <p:sp>
        <p:nvSpPr>
          <p:cNvPr id="2" name="TextBox 1">
            <a:extLst>
              <a:ext uri="{FF2B5EF4-FFF2-40B4-BE49-F238E27FC236}">
                <a16:creationId xmlns:a16="http://schemas.microsoft.com/office/drawing/2014/main" id="{22C30A82-9974-4384-8280-E70983CAA4F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8F6752E5-1647-F26A-0C60-BD9D7A53BEDD}"/>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D9ABB39E-9E1C-C6B7-1F40-F204B4E57C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1" y="6201914"/>
            <a:ext cx="1610049" cy="274211"/>
          </a:xfrm>
          <a:prstGeom prst="rect">
            <a:avLst/>
          </a:prstGeom>
        </p:spPr>
      </p:pic>
    </p:spTree>
    <p:extLst>
      <p:ext uri="{BB962C8B-B14F-4D97-AF65-F5344CB8AC3E}">
        <p14:creationId xmlns:p14="http://schemas.microsoft.com/office/powerpoint/2010/main" val="3229439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8DA29-EC5F-345F-55B5-730A783801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17B753-E458-969E-62C7-080BAF991AC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AF74FE0-A2AE-0BBA-949E-696CC029C3C1}"/>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A10A6031-27F2-4D55-EC55-EFE41A4FABE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A1E43EF5-2E39-7248-29DE-A3D0B86961C6}"/>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AD1043AC-2AD8-9670-03CA-C0020E42B495}"/>
              </a:ext>
            </a:extLst>
          </p:cNvPr>
          <p:cNvSpPr txBox="1">
            <a:spLocks/>
          </p:cNvSpPr>
          <p:nvPr/>
        </p:nvSpPr>
        <p:spPr>
          <a:xfrm>
            <a:off x="433138" y="1602588"/>
            <a:ext cx="4050823" cy="3652824"/>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1E5B0D70-5D16-6ACB-0A14-2BA7CE310602}"/>
              </a:ext>
            </a:extLst>
          </p:cNvPr>
          <p:cNvSpPr txBox="1">
            <a:spLocks/>
          </p:cNvSpPr>
          <p:nvPr/>
        </p:nvSpPr>
        <p:spPr>
          <a:xfrm>
            <a:off x="4660041" y="1602589"/>
            <a:ext cx="4050823" cy="3652824"/>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en-US" sz="1800" b="1" dirty="0">
              <a:latin typeface="Nunito" pitchFamily="2" charset="0"/>
            </a:endParaRPr>
          </a:p>
          <a:p>
            <a:pPr marL="0" indent="0">
              <a:spcBef>
                <a:spcPts val="0"/>
              </a:spcBef>
              <a:spcAft>
                <a:spcPts val="1800"/>
              </a:spcAft>
              <a:buFont typeface="Arial" panose="020B0604020202020204" pitchFamily="34" charset="0"/>
              <a:buNone/>
            </a:pPr>
            <a:r>
              <a:rPr lang="en-US" sz="2000" b="1" dirty="0">
                <a:latin typeface="Nunito" pitchFamily="2" charset="0"/>
              </a:rPr>
              <a:t>Deferring your State Pension</a:t>
            </a:r>
          </a:p>
          <a:p>
            <a:pPr marL="0" indent="0">
              <a:spcAft>
                <a:spcPts val="1800"/>
              </a:spcAft>
              <a:buFont typeface="Arial" panose="020B0604020202020204" pitchFamily="34" charset="0"/>
              <a:buNone/>
            </a:pPr>
            <a:r>
              <a:rPr lang="en-US" sz="2000" dirty="0">
                <a:latin typeface="Nunito" pitchFamily="2" charset="0"/>
              </a:rPr>
              <a:t>If you reach SPA on or after </a:t>
            </a:r>
            <a:br>
              <a:rPr lang="en-US" sz="2000" dirty="0">
                <a:latin typeface="Nunito" pitchFamily="2" charset="0"/>
              </a:rPr>
            </a:br>
            <a:r>
              <a:rPr lang="en-US" sz="2000" dirty="0">
                <a:latin typeface="Nunito" pitchFamily="2" charset="0"/>
              </a:rPr>
              <a:t>6 April 2016</a:t>
            </a:r>
          </a:p>
          <a:p>
            <a:pPr marL="0" indent="0">
              <a:spcAft>
                <a:spcPts val="1800"/>
              </a:spcAft>
              <a:buClr>
                <a:schemeClr val="bg1"/>
              </a:buClr>
              <a:buNone/>
            </a:pPr>
            <a:r>
              <a:rPr lang="en-US" sz="2000" dirty="0">
                <a:latin typeface="Nunito" pitchFamily="2" charset="0"/>
              </a:rPr>
              <a:t>For 9 or more weeks: +1% (5.8% per year)</a:t>
            </a:r>
          </a:p>
          <a:p>
            <a:pPr marL="0" indent="0">
              <a:spcAft>
                <a:spcPts val="1800"/>
              </a:spcAft>
              <a:buClr>
                <a:schemeClr val="bg1"/>
              </a:buClr>
              <a:buNone/>
            </a:pPr>
            <a:r>
              <a:rPr lang="en-US" sz="2000" dirty="0">
                <a:latin typeface="Nunito" pitchFamily="2" charset="0"/>
              </a:rPr>
              <a:t>Additional payments could be taxed</a:t>
            </a:r>
          </a:p>
        </p:txBody>
      </p:sp>
      <p:sp>
        <p:nvSpPr>
          <p:cNvPr id="9" name="TextBox 8">
            <a:extLst>
              <a:ext uri="{FF2B5EF4-FFF2-40B4-BE49-F238E27FC236}">
                <a16:creationId xmlns:a16="http://schemas.microsoft.com/office/drawing/2014/main" id="{C70518D3-0119-56EA-3FF3-05344C81AE2B}"/>
              </a:ext>
            </a:extLst>
          </p:cNvPr>
          <p:cNvSpPr txBox="1"/>
          <p:nvPr/>
        </p:nvSpPr>
        <p:spPr>
          <a:xfrm>
            <a:off x="526191" y="1901278"/>
            <a:ext cx="3864715" cy="2631490"/>
          </a:xfrm>
          <a:prstGeom prst="rect">
            <a:avLst/>
          </a:prstGeom>
          <a:noFill/>
        </p:spPr>
        <p:txBody>
          <a:bodyPr wrap="square">
            <a:spAutoFit/>
          </a:bodyPr>
          <a:lstStyle/>
          <a:p>
            <a:pPr marL="0" indent="0">
              <a:spcAft>
                <a:spcPts val="1800"/>
              </a:spcAft>
              <a:buNone/>
            </a:pPr>
            <a:r>
              <a:rPr lang="en-US" sz="2000" b="1" dirty="0">
                <a:latin typeface="Nunito" pitchFamily="2" charset="0"/>
              </a:rPr>
              <a:t>Claiming your State Pension</a:t>
            </a:r>
          </a:p>
          <a:p>
            <a:pPr>
              <a:spcAft>
                <a:spcPts val="1800"/>
              </a:spcAft>
              <a:buClr>
                <a:schemeClr val="bg1"/>
              </a:buClr>
            </a:pPr>
            <a:r>
              <a:rPr lang="en-US" sz="2000" dirty="0">
                <a:latin typeface="Nunito" pitchFamily="2" charset="0"/>
              </a:rPr>
              <a:t>By phone, online, or</a:t>
            </a:r>
            <a:br>
              <a:rPr lang="en-US" sz="2000" dirty="0">
                <a:latin typeface="Nunito" pitchFamily="2" charset="0"/>
              </a:rPr>
            </a:br>
            <a:r>
              <a:rPr lang="en-US" sz="2000" dirty="0">
                <a:latin typeface="Nunito" pitchFamily="2" charset="0"/>
              </a:rPr>
              <a:t>download a form</a:t>
            </a:r>
          </a:p>
          <a:p>
            <a:pPr>
              <a:spcAft>
                <a:spcPts val="1800"/>
              </a:spcAft>
              <a:buClr>
                <a:schemeClr val="bg1"/>
              </a:buClr>
            </a:pPr>
            <a:r>
              <a:rPr lang="en-US" sz="2000" dirty="0">
                <a:latin typeface="Nunito" pitchFamily="2" charset="0"/>
              </a:rPr>
              <a:t>You will be contacted 2 months before SPA</a:t>
            </a:r>
          </a:p>
          <a:p>
            <a:pPr>
              <a:spcAft>
                <a:spcPts val="1800"/>
              </a:spcAft>
              <a:buClr>
                <a:schemeClr val="bg1"/>
              </a:buClr>
            </a:pPr>
            <a:r>
              <a:rPr lang="en-US" sz="2000" dirty="0">
                <a:latin typeface="Nunito" pitchFamily="2" charset="0"/>
              </a:rPr>
              <a:t>If not, call: 0800 731 7898</a:t>
            </a:r>
          </a:p>
        </p:txBody>
      </p:sp>
      <p:pic>
        <p:nvPicPr>
          <p:cNvPr id="10" name="Picture 9" descr="A picture containing text, clipart&#10;&#10;Description automatically generated">
            <a:extLst>
              <a:ext uri="{FF2B5EF4-FFF2-40B4-BE49-F238E27FC236}">
                <a16:creationId xmlns:a16="http://schemas.microsoft.com/office/drawing/2014/main" id="{9418567C-DBC8-239D-7F19-4999370EB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pic>
        <p:nvPicPr>
          <p:cNvPr id="4" name="Picture 3" descr="A close-up of a sign&#10;&#10;AI-generated content may be incorrect.">
            <a:extLst>
              <a:ext uri="{FF2B5EF4-FFF2-40B4-BE49-F238E27FC236}">
                <a16:creationId xmlns:a16="http://schemas.microsoft.com/office/drawing/2014/main" id="{ECD11F80-B23F-3411-C400-EAEAE31D8CC7}"/>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704572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CE8C-AD2D-7B4B-2701-A30E4E41AF9A}"/>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CA67629-0DB9-975C-8CAD-05AFD5670043}"/>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25B56380-6E9B-6259-46EA-16ED1200766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0D8B529E-6000-5975-085B-02AE32159CD8}"/>
              </a:ext>
            </a:extLst>
          </p:cNvPr>
          <p:cNvSpPr txBox="1"/>
          <p:nvPr/>
        </p:nvSpPr>
        <p:spPr>
          <a:xfrm>
            <a:off x="356237" y="590389"/>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State Pension</a:t>
            </a:r>
            <a:endParaRPr lang="en-GB" sz="3200" b="1" dirty="0">
              <a:solidFill>
                <a:schemeClr val="accent2"/>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C20C0487-081F-04AA-B75F-BA16CE2A7DF0}"/>
              </a:ext>
            </a:extLst>
          </p:cNvPr>
          <p:cNvSpPr txBox="1">
            <a:spLocks/>
          </p:cNvSpPr>
          <p:nvPr/>
        </p:nvSpPr>
        <p:spPr>
          <a:xfrm>
            <a:off x="433138" y="1175164"/>
            <a:ext cx="4050823" cy="3973373"/>
          </a:xfrm>
          <a:prstGeom prst="roundRect">
            <a:avLst>
              <a:gd name="adj" fmla="val 5045"/>
            </a:avLst>
          </a:prstGeom>
          <a:solidFill>
            <a:srgbClr val="E2F0D9"/>
          </a:solidFill>
        </p:spPr>
        <p:txBody>
          <a:bodyPr vert="horz" lIns="18000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cap="all" baseline="0">
                <a:solidFill>
                  <a:schemeClr val="bg2">
                    <a:lumMod val="25000"/>
                  </a:schemeClr>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US" dirty="0">
              <a:solidFill>
                <a:schemeClr val="tx1"/>
              </a:solidFill>
              <a:latin typeface="Nunito" pitchFamily="2" charset="0"/>
            </a:endParaRPr>
          </a:p>
        </p:txBody>
      </p:sp>
      <p:sp>
        <p:nvSpPr>
          <p:cNvPr id="5" name="Content Placeholder 5">
            <a:extLst>
              <a:ext uri="{FF2B5EF4-FFF2-40B4-BE49-F238E27FC236}">
                <a16:creationId xmlns:a16="http://schemas.microsoft.com/office/drawing/2014/main" id="{4C86145D-0AC0-0524-CC51-CB76DE310BCD}"/>
              </a:ext>
            </a:extLst>
          </p:cNvPr>
          <p:cNvSpPr txBox="1">
            <a:spLocks/>
          </p:cNvSpPr>
          <p:nvPr/>
        </p:nvSpPr>
        <p:spPr>
          <a:xfrm>
            <a:off x="4660040" y="1212275"/>
            <a:ext cx="4050823" cy="3997311"/>
          </a:xfrm>
          <a:prstGeom prst="roundRect">
            <a:avLst>
              <a:gd name="adj" fmla="val 4747"/>
            </a:avLst>
          </a:prstGeom>
          <a:solidFill>
            <a:srgbClr val="FBE5D6"/>
          </a:solidFill>
        </p:spPr>
        <p:txBody>
          <a:bodyPr lIns="180000" rIns="18000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600" dirty="0">
              <a:latin typeface="Nunito" pitchFamily="2" charset="0"/>
            </a:endParaRPr>
          </a:p>
          <a:p>
            <a:pPr marL="0" indent="0">
              <a:spcBef>
                <a:spcPts val="0"/>
              </a:spcBef>
              <a:spcAft>
                <a:spcPts val="800"/>
              </a:spcAft>
              <a:buNone/>
            </a:pPr>
            <a:r>
              <a:rPr lang="en-US" b="1" dirty="0">
                <a:latin typeface="Nunito" pitchFamily="2" charset="0"/>
              </a:rPr>
              <a:t>What to do next</a:t>
            </a:r>
          </a:p>
          <a:p>
            <a:pPr marL="0" indent="0">
              <a:lnSpc>
                <a:spcPct val="100000"/>
              </a:lnSpc>
              <a:spcBef>
                <a:spcPts val="0"/>
              </a:spcBef>
              <a:spcAft>
                <a:spcPts val="800"/>
              </a:spcAft>
              <a:buClr>
                <a:schemeClr val="bg1"/>
              </a:buClr>
              <a:buNone/>
            </a:pPr>
            <a:r>
              <a:rPr lang="en-US" dirty="0">
                <a:latin typeface="Nunito" pitchFamily="2" charset="0"/>
              </a:rPr>
              <a:t>Obtain a quote</a:t>
            </a:r>
          </a:p>
          <a:p>
            <a:pPr marL="0" indent="0">
              <a:lnSpc>
                <a:spcPct val="100000"/>
              </a:lnSpc>
              <a:spcBef>
                <a:spcPts val="0"/>
              </a:spcBef>
              <a:spcAft>
                <a:spcPts val="800"/>
              </a:spcAft>
              <a:buClr>
                <a:schemeClr val="bg1"/>
              </a:buClr>
              <a:buNone/>
            </a:pPr>
            <a:r>
              <a:rPr lang="en-GB" altLang="en-US" dirty="0">
                <a:latin typeface="Nunito" pitchFamily="2" charset="0"/>
                <a:ea typeface="MS PGothic" panose="020B0600070205080204" pitchFamily="34" charset="-128"/>
                <a:hlinkClick r:id="rId3"/>
              </a:rPr>
              <a:t>www.gov.uk/check-state-pension</a:t>
            </a:r>
            <a:r>
              <a:rPr lang="en-GB" altLang="en-US" dirty="0">
                <a:latin typeface="Nunito" pitchFamily="2" charset="0"/>
                <a:ea typeface="MS PGothic" panose="020B0600070205080204" pitchFamily="34" charset="-128"/>
              </a:rPr>
              <a:t> </a:t>
            </a:r>
          </a:p>
          <a:p>
            <a:pPr marL="0" indent="0">
              <a:lnSpc>
                <a:spcPct val="100000"/>
              </a:lnSpc>
              <a:spcBef>
                <a:spcPts val="0"/>
              </a:spcBef>
              <a:spcAft>
                <a:spcPts val="800"/>
              </a:spcAft>
              <a:buClr>
                <a:schemeClr val="bg1"/>
              </a:buClr>
              <a:buNone/>
            </a:pPr>
            <a:r>
              <a:rPr lang="en-GB" altLang="en-US" dirty="0">
                <a:latin typeface="Nunito" pitchFamily="2" charset="0"/>
                <a:ea typeface="MS PGothic" panose="020B0600070205080204" pitchFamily="34" charset="-128"/>
              </a:rPr>
              <a:t>Gaps in your National Insurance record? You could pay extra to fill them</a:t>
            </a:r>
          </a:p>
          <a:p>
            <a:pPr marL="0" indent="0">
              <a:lnSpc>
                <a:spcPct val="100000"/>
              </a:lnSpc>
              <a:spcBef>
                <a:spcPts val="0"/>
              </a:spcBef>
              <a:spcAft>
                <a:spcPts val="1800"/>
              </a:spcAft>
              <a:buClr>
                <a:schemeClr val="bg1"/>
              </a:buClr>
              <a:buNone/>
            </a:pPr>
            <a:r>
              <a:rPr lang="en-GB" altLang="en-US" dirty="0">
                <a:latin typeface="Nunito" pitchFamily="2" charset="0"/>
                <a:ea typeface="MS PGothic" panose="020B0600070205080204" pitchFamily="34" charset="-128"/>
                <a:hlinkClick r:id="rId4"/>
              </a:rPr>
              <a:t>www.gov.uk/voluntary-national-insurance-contributions</a:t>
            </a:r>
            <a:r>
              <a:rPr lang="en-GB" altLang="en-US" dirty="0">
                <a:latin typeface="Nunito" pitchFamily="2" charset="0"/>
                <a:ea typeface="MS PGothic" panose="020B0600070205080204" pitchFamily="34" charset="-128"/>
              </a:rPr>
              <a:t>  </a:t>
            </a:r>
          </a:p>
        </p:txBody>
      </p:sp>
      <p:sp>
        <p:nvSpPr>
          <p:cNvPr id="9" name="TextBox 8">
            <a:extLst>
              <a:ext uri="{FF2B5EF4-FFF2-40B4-BE49-F238E27FC236}">
                <a16:creationId xmlns:a16="http://schemas.microsoft.com/office/drawing/2014/main" id="{B410BD6C-6AFF-78BF-F6B5-F259F6FBDB79}"/>
              </a:ext>
            </a:extLst>
          </p:cNvPr>
          <p:cNvSpPr txBox="1"/>
          <p:nvPr/>
        </p:nvSpPr>
        <p:spPr>
          <a:xfrm>
            <a:off x="707284" y="1290146"/>
            <a:ext cx="3864715" cy="3323987"/>
          </a:xfrm>
          <a:prstGeom prst="rect">
            <a:avLst/>
          </a:prstGeom>
          <a:noFill/>
        </p:spPr>
        <p:txBody>
          <a:bodyPr wrap="square">
            <a:spAutoFit/>
          </a:bodyPr>
          <a:lstStyle/>
          <a:p>
            <a:pPr marL="0" indent="0">
              <a:buNone/>
            </a:pPr>
            <a:r>
              <a:rPr lang="en-US" sz="2100" b="1" dirty="0">
                <a:latin typeface="Nunito" pitchFamily="2" charset="0"/>
              </a:rPr>
              <a:t>Contracted Out</a:t>
            </a:r>
          </a:p>
          <a:p>
            <a:pPr>
              <a:buClr>
                <a:schemeClr val="bg1"/>
              </a:buClr>
            </a:pPr>
            <a:endParaRPr lang="en-US" sz="2100" dirty="0">
              <a:latin typeface="Nunito" pitchFamily="2" charset="0"/>
            </a:endParaRPr>
          </a:p>
          <a:p>
            <a:pPr>
              <a:buClr>
                <a:schemeClr val="bg1"/>
              </a:buClr>
            </a:pPr>
            <a:r>
              <a:rPr lang="en-US" sz="2100" dirty="0">
                <a:latin typeface="Nunito" pitchFamily="2" charset="0"/>
              </a:rPr>
              <a:t>Contracted out of SERPS i.e. paid less National insurance</a:t>
            </a:r>
          </a:p>
          <a:p>
            <a:pPr>
              <a:buClr>
                <a:schemeClr val="bg1"/>
              </a:buClr>
            </a:pPr>
            <a:endParaRPr lang="en-US" sz="2100" dirty="0">
              <a:latin typeface="Nunito" pitchFamily="2" charset="0"/>
            </a:endParaRPr>
          </a:p>
          <a:p>
            <a:pPr>
              <a:buClr>
                <a:schemeClr val="bg1"/>
              </a:buClr>
            </a:pPr>
            <a:r>
              <a:rPr lang="en-US" sz="2100" dirty="0">
                <a:latin typeface="Nunito" pitchFamily="2" charset="0"/>
              </a:rPr>
              <a:t>Back in from 6 April 2016</a:t>
            </a:r>
          </a:p>
          <a:p>
            <a:pPr marL="457200" indent="-457200">
              <a:buClr>
                <a:schemeClr val="bg1"/>
              </a:buClr>
              <a:buFont typeface="+mj-lt"/>
              <a:buAutoNum type="arabicPeriod"/>
            </a:pPr>
            <a:endParaRPr lang="en-US" sz="2100" dirty="0">
              <a:latin typeface="Nunito" pitchFamily="2" charset="0"/>
            </a:endParaRPr>
          </a:p>
          <a:p>
            <a:pPr>
              <a:buClr>
                <a:schemeClr val="bg1"/>
              </a:buClr>
            </a:pPr>
            <a:r>
              <a:rPr lang="en-US" sz="2100" dirty="0">
                <a:latin typeface="Nunito" pitchFamily="2" charset="0"/>
              </a:rPr>
              <a:t>LGPS pension is equal to or greater than additional pension</a:t>
            </a:r>
          </a:p>
        </p:txBody>
      </p:sp>
      <p:pic>
        <p:nvPicPr>
          <p:cNvPr id="3" name="Picture 2" descr="A picture containing text, clipart&#10;&#10;Description automatically generated">
            <a:extLst>
              <a:ext uri="{FF2B5EF4-FFF2-40B4-BE49-F238E27FC236}">
                <a16:creationId xmlns:a16="http://schemas.microsoft.com/office/drawing/2014/main" id="{7F7D17AA-6074-E1BD-04A2-81607CE44C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
        <p:nvSpPr>
          <p:cNvPr id="4" name="TextBox 3">
            <a:extLst>
              <a:ext uri="{FF2B5EF4-FFF2-40B4-BE49-F238E27FC236}">
                <a16:creationId xmlns:a16="http://schemas.microsoft.com/office/drawing/2014/main" id="{51D3B273-A571-7B39-6057-020EA66E3BD0}"/>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7" name="Picture 6" descr="A picture containing text, clipart&#10;&#10;Description automatically generated">
            <a:extLst>
              <a:ext uri="{FF2B5EF4-FFF2-40B4-BE49-F238E27FC236}">
                <a16:creationId xmlns:a16="http://schemas.microsoft.com/office/drawing/2014/main" id="{DD8EDAE3-286B-A61E-81CC-09D41161BE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981" y="6201914"/>
            <a:ext cx="1610049" cy="274211"/>
          </a:xfrm>
          <a:prstGeom prst="rect">
            <a:avLst/>
          </a:prstGeom>
        </p:spPr>
      </p:pic>
      <p:pic>
        <p:nvPicPr>
          <p:cNvPr id="11" name="Picture 10" descr="A close-up of a sign&#10;&#10;AI-generated content may be incorrect.">
            <a:extLst>
              <a:ext uri="{FF2B5EF4-FFF2-40B4-BE49-F238E27FC236}">
                <a16:creationId xmlns:a16="http://schemas.microsoft.com/office/drawing/2014/main" id="{69D55FB8-7317-3E1F-4449-8596AC49EA5A}"/>
              </a:ext>
            </a:extLst>
          </p:cNvPr>
          <p:cNvPicPr>
            <a:picLocks noChangeAspect="1"/>
          </p:cNvPicPr>
          <p:nvPr/>
        </p:nvPicPr>
        <p:blipFill>
          <a:blip r:embed="rId6"/>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11361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80678-F85A-715E-06AF-BA48D3B2B70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87B6895-6CA0-603A-3849-28494A0AE8D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C64E3782-E896-2F3C-3E2F-7838B8F2A67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D812AB02-1110-0188-3DDB-B234793053BA}"/>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1">
            <a:extLst>
              <a:ext uri="{FF2B5EF4-FFF2-40B4-BE49-F238E27FC236}">
                <a16:creationId xmlns:a16="http://schemas.microsoft.com/office/drawing/2014/main" id="{8248196A-F879-554C-7A6D-71F1D4101FF4}"/>
              </a:ext>
            </a:extLst>
          </p:cNvPr>
          <p:cNvSpPr txBox="1">
            <a:spLocks/>
          </p:cNvSpPr>
          <p:nvPr/>
        </p:nvSpPr>
        <p:spPr>
          <a:xfrm>
            <a:off x="431800" y="1709740"/>
            <a:ext cx="7886700" cy="18997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50" b="1" dirty="0">
                <a:solidFill>
                  <a:schemeClr val="accent2"/>
                </a:solidFill>
                <a:latin typeface="Nunito" pitchFamily="2" charset="0"/>
              </a:rPr>
              <a:t>Career Average Revalued Earnings scheme</a:t>
            </a:r>
            <a:br>
              <a:rPr lang="en-GB" sz="4050" b="1" dirty="0">
                <a:solidFill>
                  <a:schemeClr val="accent2"/>
                </a:solidFill>
                <a:latin typeface="Nunito" pitchFamily="2" charset="0"/>
              </a:rPr>
            </a:br>
            <a:r>
              <a:rPr lang="en-GB" sz="4050" b="1" dirty="0">
                <a:solidFill>
                  <a:schemeClr val="accent2"/>
                </a:solidFill>
                <a:latin typeface="Nunito" pitchFamily="2" charset="0"/>
              </a:rPr>
              <a:t>(CARE)</a:t>
            </a:r>
          </a:p>
        </p:txBody>
      </p:sp>
      <p:pic>
        <p:nvPicPr>
          <p:cNvPr id="4" name="Picture 3" descr="A close-up of a sign&#10;&#10;AI-generated content may be incorrect.">
            <a:extLst>
              <a:ext uri="{FF2B5EF4-FFF2-40B4-BE49-F238E27FC236}">
                <a16:creationId xmlns:a16="http://schemas.microsoft.com/office/drawing/2014/main" id="{6BFECEC4-4591-1CF1-A6CD-33FE19A4326F}"/>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235087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B77F-A31A-2A34-3232-248B019129F7}"/>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B275D54-60A3-ED0B-9B3F-1ED7B5376F66}"/>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B3A59DC1-9E78-24B0-D132-18DAE8A1A55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1784DF96-2861-9148-3CC6-8014F3D07C7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The retirement process</a:t>
            </a:r>
            <a:endParaRPr lang="en-GB" sz="3200" b="1" dirty="0">
              <a:solidFill>
                <a:schemeClr val="accent2"/>
              </a:solidFill>
              <a:latin typeface="Franklin Gothic Medium" panose="020B0603020102020204" pitchFamily="34" charset="0"/>
            </a:endParaRPr>
          </a:p>
        </p:txBody>
      </p:sp>
      <p:pic>
        <p:nvPicPr>
          <p:cNvPr id="2" name="Picture 1" descr="A picture containing text, clipart&#10;&#10;Description automatically generated">
            <a:extLst>
              <a:ext uri="{FF2B5EF4-FFF2-40B4-BE49-F238E27FC236}">
                <a16:creationId xmlns:a16="http://schemas.microsoft.com/office/drawing/2014/main" id="{F09208C3-5EF8-B680-B92C-379AF4B035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82" y="6201915"/>
            <a:ext cx="1610049" cy="274211"/>
          </a:xfrm>
          <a:prstGeom prst="rect">
            <a:avLst/>
          </a:prstGeom>
        </p:spPr>
      </p:pic>
      <p:sp>
        <p:nvSpPr>
          <p:cNvPr id="4" name="TextBox 3">
            <a:extLst>
              <a:ext uri="{FF2B5EF4-FFF2-40B4-BE49-F238E27FC236}">
                <a16:creationId xmlns:a16="http://schemas.microsoft.com/office/drawing/2014/main" id="{E21DA5AD-938C-A646-90F9-AD59142D53D9}"/>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11" name="Picture 10" descr="A close-up of a sign&#10;&#10;AI-generated content may be incorrect.">
            <a:extLst>
              <a:ext uri="{FF2B5EF4-FFF2-40B4-BE49-F238E27FC236}">
                <a16:creationId xmlns:a16="http://schemas.microsoft.com/office/drawing/2014/main" id="{E7D1ABE0-999B-6835-B2B9-BBBBE08319D2}"/>
              </a:ext>
            </a:extLst>
          </p:cNvPr>
          <p:cNvPicPr>
            <a:picLocks noChangeAspect="1"/>
          </p:cNvPicPr>
          <p:nvPr/>
        </p:nvPicPr>
        <p:blipFill>
          <a:blip r:embed="rId4"/>
          <a:stretch>
            <a:fillRect/>
          </a:stretch>
        </p:blipFill>
        <p:spPr>
          <a:xfrm>
            <a:off x="7140205" y="5410984"/>
            <a:ext cx="1867062" cy="403895"/>
          </a:xfrm>
          <a:prstGeom prst="rect">
            <a:avLst/>
          </a:prstGeom>
        </p:spPr>
      </p:pic>
      <p:graphicFrame>
        <p:nvGraphicFramePr>
          <p:cNvPr id="5" name="Diagram 4">
            <a:extLst>
              <a:ext uri="{FF2B5EF4-FFF2-40B4-BE49-F238E27FC236}">
                <a16:creationId xmlns:a16="http://schemas.microsoft.com/office/drawing/2014/main" id="{8E5A166C-439E-9E17-51C8-098BA98D7A8F}"/>
              </a:ext>
            </a:extLst>
          </p:cNvPr>
          <p:cNvGraphicFramePr/>
          <p:nvPr>
            <p:extLst>
              <p:ext uri="{D42A27DB-BD31-4B8C-83A1-F6EECF244321}">
                <p14:modId xmlns:p14="http://schemas.microsoft.com/office/powerpoint/2010/main" val="4200635306"/>
              </p:ext>
            </p:extLst>
          </p:nvPr>
        </p:nvGraphicFramePr>
        <p:xfrm>
          <a:off x="431800" y="1319628"/>
          <a:ext cx="8218714" cy="41413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0792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8FD8-777A-EB52-75CC-3D8CB29DC4E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C46195F-8572-F3A4-035A-CC4D825655B5}"/>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BFF60317-D6C1-7DA4-38FB-64C962545094}"/>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544A37AC-A3A4-707C-46A0-2C3BCE754095}"/>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F24531D6-7F32-5EC2-D1B2-06711D247663}"/>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Tax and your pension</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B19B1F3D-702E-1385-5BAF-892A4B14B21F}"/>
              </a:ext>
            </a:extLst>
          </p:cNvPr>
          <p:cNvSpPr txBox="1"/>
          <p:nvPr/>
        </p:nvSpPr>
        <p:spPr>
          <a:xfrm>
            <a:off x="356237" y="1643348"/>
            <a:ext cx="3921849" cy="2492990"/>
          </a:xfrm>
          <a:prstGeom prst="rect">
            <a:avLst/>
          </a:prstGeom>
          <a:noFill/>
        </p:spPr>
        <p:txBody>
          <a:bodyPr wrap="square">
            <a:spAutoFit/>
          </a:bodyPr>
          <a:lstStyle/>
          <a:p>
            <a:pPr marL="0" indent="0">
              <a:spcAft>
                <a:spcPts val="1800"/>
              </a:spcAft>
              <a:buNone/>
            </a:pPr>
            <a:r>
              <a:rPr lang="en-US" dirty="0">
                <a:latin typeface="Nunito" pitchFamily="2" charset="0"/>
              </a:rPr>
              <a:t>Your pension payments are subject to income tax if your earnings exceed your personal allowance.</a:t>
            </a:r>
          </a:p>
          <a:p>
            <a:pPr marL="0" indent="0">
              <a:spcAft>
                <a:spcPts val="1800"/>
              </a:spcAft>
              <a:buNone/>
            </a:pPr>
            <a:r>
              <a:rPr lang="en-US" dirty="0">
                <a:solidFill>
                  <a:srgbClr val="4F7040"/>
                </a:solidFill>
                <a:latin typeface="Nunito" pitchFamily="2" charset="0"/>
              </a:rPr>
              <a:t>HM Revenue &amp; Customs</a:t>
            </a:r>
            <a:br>
              <a:rPr lang="en-US" dirty="0">
                <a:solidFill>
                  <a:srgbClr val="4F7040"/>
                </a:solidFill>
                <a:latin typeface="Nunito" pitchFamily="2" charset="0"/>
              </a:rPr>
            </a:br>
            <a:r>
              <a:rPr lang="en-US" dirty="0">
                <a:solidFill>
                  <a:srgbClr val="4F7040"/>
                </a:solidFill>
                <a:latin typeface="Nunito" pitchFamily="2" charset="0"/>
              </a:rPr>
              <a:t>PAYE &amp; Self Assessment</a:t>
            </a:r>
            <a:br>
              <a:rPr lang="en-US" dirty="0">
                <a:solidFill>
                  <a:srgbClr val="4F7040"/>
                </a:solidFill>
                <a:latin typeface="Nunito" pitchFamily="2" charset="0"/>
              </a:rPr>
            </a:br>
            <a:r>
              <a:rPr lang="en-US" dirty="0">
                <a:solidFill>
                  <a:srgbClr val="4F7040"/>
                </a:solidFill>
                <a:latin typeface="Nunito" pitchFamily="2" charset="0"/>
              </a:rPr>
              <a:t>BX9 1AS</a:t>
            </a:r>
          </a:p>
          <a:p>
            <a:pPr marL="0" indent="0">
              <a:buNone/>
            </a:pPr>
            <a:r>
              <a:rPr lang="en-US" dirty="0">
                <a:latin typeface="Nunito" pitchFamily="2" charset="0"/>
              </a:rPr>
              <a:t>Telephone: </a:t>
            </a:r>
            <a:r>
              <a:rPr lang="en-US" dirty="0">
                <a:solidFill>
                  <a:srgbClr val="4F7040"/>
                </a:solidFill>
                <a:latin typeface="Nunito" pitchFamily="2" charset="0"/>
              </a:rPr>
              <a:t>0300 200 3300</a:t>
            </a:r>
          </a:p>
        </p:txBody>
      </p:sp>
      <p:pic>
        <p:nvPicPr>
          <p:cNvPr id="3" name="Picture 2" descr="Graphical user interface&#10;&#10;Description automatically generated with medium confidence">
            <a:extLst>
              <a:ext uri="{FF2B5EF4-FFF2-40B4-BE49-F238E27FC236}">
                <a16:creationId xmlns:a16="http://schemas.microsoft.com/office/drawing/2014/main" id="{89CECC9F-4E73-3041-3EB5-0998E7345F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12" y="6072766"/>
            <a:ext cx="902930" cy="538748"/>
          </a:xfrm>
          <a:prstGeom prst="rect">
            <a:avLst/>
          </a:prstGeom>
        </p:spPr>
      </p:pic>
      <p:pic>
        <p:nvPicPr>
          <p:cNvPr id="9" name="Picture 8" descr="A close-up of a sign&#10;&#10;AI-generated content may be incorrect.">
            <a:extLst>
              <a:ext uri="{FF2B5EF4-FFF2-40B4-BE49-F238E27FC236}">
                <a16:creationId xmlns:a16="http://schemas.microsoft.com/office/drawing/2014/main" id="{214812E7-05F0-7DB8-10CA-5201D5E3BE6A}"/>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close-up of coins&#10;&#10;AI-generated content may be incorrect.">
            <a:extLst>
              <a:ext uri="{FF2B5EF4-FFF2-40B4-BE49-F238E27FC236}">
                <a16:creationId xmlns:a16="http://schemas.microsoft.com/office/drawing/2014/main" id="{F04B35FD-DDD8-6C12-0599-5095B0CC63F0}"/>
              </a:ext>
            </a:extLst>
          </p:cNvPr>
          <p:cNvPicPr>
            <a:picLocks noChangeAspect="1"/>
          </p:cNvPicPr>
          <p:nvPr/>
        </p:nvPicPr>
        <p:blipFill>
          <a:blip r:embed="rId5"/>
          <a:stretch>
            <a:fillRect/>
          </a:stretch>
        </p:blipFill>
        <p:spPr>
          <a:xfrm>
            <a:off x="4491717" y="1527236"/>
            <a:ext cx="4057650" cy="3638550"/>
          </a:xfrm>
          <a:prstGeom prst="rect">
            <a:avLst/>
          </a:prstGeom>
        </p:spPr>
      </p:pic>
    </p:spTree>
    <p:extLst>
      <p:ext uri="{BB962C8B-B14F-4D97-AF65-F5344CB8AC3E}">
        <p14:creationId xmlns:p14="http://schemas.microsoft.com/office/powerpoint/2010/main" val="43902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ED2D2-8C90-1A5A-1669-70F61D22EA0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FEB48AF-714B-87F6-D27E-0A6785FD0B4D}"/>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7362A3A9-89B7-B383-B5E3-7E720A034F4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68B5FAAB-B5A7-6136-C5EB-03D27E3C0111}"/>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Income tax 2025/26</a:t>
            </a:r>
            <a:endParaRPr lang="en-GB" sz="3200" b="1" dirty="0">
              <a:solidFill>
                <a:schemeClr val="accent2"/>
              </a:solidFill>
              <a:latin typeface="Franklin Gothic Medium" panose="020B0603020102020204" pitchFamily="34" charset="0"/>
            </a:endParaRPr>
          </a:p>
        </p:txBody>
      </p:sp>
      <p:graphicFrame>
        <p:nvGraphicFramePr>
          <p:cNvPr id="5" name="Table 4">
            <a:extLst>
              <a:ext uri="{FF2B5EF4-FFF2-40B4-BE49-F238E27FC236}">
                <a16:creationId xmlns:a16="http://schemas.microsoft.com/office/drawing/2014/main" id="{6CDA3DC0-AE06-6759-9123-9385D84805FB}"/>
              </a:ext>
            </a:extLst>
          </p:cNvPr>
          <p:cNvGraphicFramePr>
            <a:graphicFrameLocks noGrp="1"/>
          </p:cNvGraphicFramePr>
          <p:nvPr>
            <p:extLst>
              <p:ext uri="{D42A27DB-BD31-4B8C-83A1-F6EECF244321}">
                <p14:modId xmlns:p14="http://schemas.microsoft.com/office/powerpoint/2010/main" val="1252153365"/>
              </p:ext>
            </p:extLst>
          </p:nvPr>
        </p:nvGraphicFramePr>
        <p:xfrm>
          <a:off x="431800" y="1722204"/>
          <a:ext cx="8207375" cy="3060000"/>
        </p:xfrm>
        <a:graphic>
          <a:graphicData uri="http://schemas.openxmlformats.org/drawingml/2006/table">
            <a:tbl>
              <a:tblPr firstRow="1" bandRow="1">
                <a:tableStyleId>{5C22544A-7EE6-4342-B048-85BDC9FD1C3A}</a:tableStyleId>
              </a:tblPr>
              <a:tblGrid>
                <a:gridCol w="2295513">
                  <a:extLst>
                    <a:ext uri="{9D8B030D-6E8A-4147-A177-3AD203B41FA5}">
                      <a16:colId xmlns:a16="http://schemas.microsoft.com/office/drawing/2014/main" val="4044854697"/>
                    </a:ext>
                  </a:extLst>
                </a:gridCol>
                <a:gridCol w="3334466">
                  <a:extLst>
                    <a:ext uri="{9D8B030D-6E8A-4147-A177-3AD203B41FA5}">
                      <a16:colId xmlns:a16="http://schemas.microsoft.com/office/drawing/2014/main" val="865073078"/>
                    </a:ext>
                  </a:extLst>
                </a:gridCol>
                <a:gridCol w="2577396">
                  <a:extLst>
                    <a:ext uri="{9D8B030D-6E8A-4147-A177-3AD203B41FA5}">
                      <a16:colId xmlns:a16="http://schemas.microsoft.com/office/drawing/2014/main" val="2197072088"/>
                    </a:ext>
                  </a:extLst>
                </a:gridCol>
              </a:tblGrid>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rgbClr val="FFFFFF"/>
                        </a:solidFill>
                        <a:effectLst/>
                        <a:latin typeface="+mj-lt"/>
                        <a:ea typeface="ＭＳ Ｐゴシック" charset="0"/>
                        <a:cs typeface="Arial" charset="0"/>
                      </a:endParaRPr>
                    </a:p>
                  </a:txBody>
                  <a:tcPr marL="91452" marR="91452" marT="45688" marB="45688" anchor="ctr" horzOverflow="overflow">
                    <a:solidFill>
                      <a:srgbClr val="4F704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bg1"/>
                          </a:solidFill>
                          <a:effectLst/>
                          <a:latin typeface="Nunito" pitchFamily="2" charset="0"/>
                        </a:rPr>
                        <a:t>Taxable income</a:t>
                      </a:r>
                      <a:endParaRPr kumimoji="0" lang="en-GB" sz="1600" b="1" i="0" u="none" strike="noStrike" cap="none" normalizeH="0" baseline="0" dirty="0">
                        <a:ln>
                          <a:noFill/>
                        </a:ln>
                        <a:solidFill>
                          <a:schemeClr val="bg1"/>
                        </a:solidFill>
                        <a:effectLst/>
                        <a:latin typeface="Nunito" pitchFamily="2" charset="0"/>
                        <a:ea typeface="ＭＳ Ｐゴシック" charset="0"/>
                        <a:cs typeface="Arial" charset="0"/>
                      </a:endParaRPr>
                    </a:p>
                  </a:txBody>
                  <a:tcPr marL="91452" marR="91452" marT="45688" marB="45688" anchor="ctr" horzOverflow="overflow">
                    <a:solidFill>
                      <a:srgbClr val="4F704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u="none" strike="noStrike" cap="none" normalizeH="0" baseline="0" dirty="0">
                          <a:ln>
                            <a:noFill/>
                          </a:ln>
                          <a:solidFill>
                            <a:schemeClr val="bg1"/>
                          </a:solidFill>
                          <a:effectLst/>
                          <a:latin typeface="Nunito" pitchFamily="2" charset="0"/>
                        </a:rPr>
                        <a:t>Tax rate</a:t>
                      </a:r>
                      <a:endParaRPr kumimoji="0" lang="en-GB" sz="1600" b="1" i="0" u="none" strike="noStrike" cap="none" normalizeH="0" baseline="0" dirty="0">
                        <a:ln>
                          <a:noFill/>
                        </a:ln>
                        <a:solidFill>
                          <a:schemeClr val="bg1"/>
                        </a:solidFill>
                        <a:effectLst/>
                        <a:latin typeface="Nunito" pitchFamily="2" charset="0"/>
                        <a:ea typeface="ＭＳ Ｐゴシック" charset="0"/>
                        <a:cs typeface="Arial" charset="0"/>
                      </a:endParaRPr>
                    </a:p>
                  </a:txBody>
                  <a:tcPr marL="91452" marR="91452" marT="45688" marB="45688" anchor="ctr" horzOverflow="overflow">
                    <a:solidFill>
                      <a:srgbClr val="4F7040"/>
                    </a:solidFill>
                  </a:tcPr>
                </a:tc>
                <a:extLst>
                  <a:ext uri="{0D108BD9-81ED-4DB2-BD59-A6C34878D82A}">
                    <a16:rowId xmlns:a16="http://schemas.microsoft.com/office/drawing/2014/main" val="3364904336"/>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Personal allowance </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Up to £12,570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extLst>
                  <a:ext uri="{0D108BD9-81ED-4DB2-BD59-A6C34878D82A}">
                    <a16:rowId xmlns:a16="http://schemas.microsoft.com/office/drawing/2014/main" val="4184325468"/>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Basic rate </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£12,571 to £50,270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20%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extLst>
                  <a:ext uri="{0D108BD9-81ED-4DB2-BD59-A6C34878D82A}">
                    <a16:rowId xmlns:a16="http://schemas.microsoft.com/office/drawing/2014/main" val="3751086393"/>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a:ln>
                            <a:noFill/>
                          </a:ln>
                          <a:solidFill>
                            <a:schemeClr val="tx1"/>
                          </a:solidFill>
                          <a:effectLst/>
                          <a:latin typeface="Nunito" pitchFamily="2" charset="0"/>
                        </a:rPr>
                        <a:t>Higher rate</a:t>
                      </a:r>
                      <a:endParaRPr kumimoji="0" lang="en-GB" sz="1800" b="0" i="0" u="none" strike="noStrike" cap="none" normalizeH="0" baseline="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£50,271 to £125,140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40%</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FBE5D6"/>
                    </a:solidFill>
                  </a:tcPr>
                </a:tc>
                <a:extLst>
                  <a:ext uri="{0D108BD9-81ED-4DB2-BD59-A6C34878D82A}">
                    <a16:rowId xmlns:a16="http://schemas.microsoft.com/office/drawing/2014/main" val="637963681"/>
                  </a:ext>
                </a:extLst>
              </a:tr>
              <a:tr h="6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u="none" strike="noStrike" cap="none" normalizeH="0" baseline="0" dirty="0">
                          <a:ln>
                            <a:noFill/>
                          </a:ln>
                          <a:solidFill>
                            <a:schemeClr val="tx1"/>
                          </a:solidFill>
                          <a:effectLst/>
                          <a:latin typeface="Nunito" pitchFamily="2" charset="0"/>
                        </a:rPr>
                        <a:t>Additional rate</a:t>
                      </a:r>
                      <a:endParaRPr kumimoji="0" lang="en-GB" sz="18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Over £125,140 </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u="none" strike="noStrike" cap="none" normalizeH="0" baseline="0" dirty="0">
                          <a:ln>
                            <a:noFill/>
                          </a:ln>
                          <a:solidFill>
                            <a:schemeClr val="tx1"/>
                          </a:solidFill>
                          <a:effectLst/>
                          <a:latin typeface="Nunito" pitchFamily="2" charset="0"/>
                        </a:rPr>
                        <a:t>45%</a:t>
                      </a:r>
                      <a:endParaRPr kumimoji="0" lang="en-GB" sz="1600" b="0" i="0" u="none" strike="noStrike" cap="none" normalizeH="0" baseline="0" dirty="0">
                        <a:ln>
                          <a:noFill/>
                        </a:ln>
                        <a:solidFill>
                          <a:schemeClr val="tx1"/>
                        </a:solidFill>
                        <a:effectLst/>
                        <a:latin typeface="Nunito" pitchFamily="2" charset="0"/>
                        <a:ea typeface="ＭＳ Ｐゴシック" charset="0"/>
                        <a:cs typeface="Arial" charset="0"/>
                      </a:endParaRPr>
                    </a:p>
                  </a:txBody>
                  <a:tcPr marL="91452" marR="91452" marT="45688" marB="45688" anchor="ctr" horzOverflow="overflow">
                    <a:solidFill>
                      <a:srgbClr val="E2F0D9"/>
                    </a:solidFill>
                  </a:tcPr>
                </a:tc>
                <a:extLst>
                  <a:ext uri="{0D108BD9-81ED-4DB2-BD59-A6C34878D82A}">
                    <a16:rowId xmlns:a16="http://schemas.microsoft.com/office/drawing/2014/main" val="2388208133"/>
                  </a:ext>
                </a:extLst>
              </a:tr>
            </a:tbl>
          </a:graphicData>
        </a:graphic>
      </p:graphicFrame>
      <p:sp>
        <p:nvSpPr>
          <p:cNvPr id="3" name="TextBox 2">
            <a:extLst>
              <a:ext uri="{FF2B5EF4-FFF2-40B4-BE49-F238E27FC236}">
                <a16:creationId xmlns:a16="http://schemas.microsoft.com/office/drawing/2014/main" id="{555BCC9D-16F4-FF3A-4B7D-06A22C2419DA}"/>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Graphical user interface&#10;&#10;Description automatically generated with medium confidence">
            <a:extLst>
              <a:ext uri="{FF2B5EF4-FFF2-40B4-BE49-F238E27FC236}">
                <a16:creationId xmlns:a16="http://schemas.microsoft.com/office/drawing/2014/main" id="{B5B4F659-7F52-644C-278E-4719C68CE0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612" y="6072766"/>
            <a:ext cx="902930" cy="538748"/>
          </a:xfrm>
          <a:prstGeom prst="rect">
            <a:avLst/>
          </a:prstGeom>
        </p:spPr>
      </p:pic>
      <p:pic>
        <p:nvPicPr>
          <p:cNvPr id="7" name="Picture 6" descr="A close-up of a sign&#10;&#10;AI-generated content may be incorrect.">
            <a:extLst>
              <a:ext uri="{FF2B5EF4-FFF2-40B4-BE49-F238E27FC236}">
                <a16:creationId xmlns:a16="http://schemas.microsoft.com/office/drawing/2014/main" id="{04CAF030-0CC4-C6E4-C3B3-DF66458C1371}"/>
              </a:ext>
            </a:extLst>
          </p:cNvPr>
          <p:cNvPicPr>
            <a:picLocks noChangeAspect="1"/>
          </p:cNvPicPr>
          <p:nvPr/>
        </p:nvPicPr>
        <p:blipFill>
          <a:blip r:embed="rId4"/>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3499859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A886-FC9C-5873-89D5-7C475E779205}"/>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DC3F076-ABFA-7ABD-62B3-54008B502BE8}"/>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C60E04B3-EC06-F766-3DD5-20A8145E2E1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92F686C6-CBDE-6552-9E50-DF0B7C4BA92B}"/>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Tax and your pension</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5D53B55-09EE-DBB3-A890-E0F734E4B7BC}"/>
              </a:ext>
            </a:extLst>
          </p:cNvPr>
          <p:cNvSpPr txBox="1"/>
          <p:nvPr/>
        </p:nvSpPr>
        <p:spPr>
          <a:xfrm>
            <a:off x="431800" y="1726218"/>
            <a:ext cx="3534719" cy="3354765"/>
          </a:xfrm>
          <a:prstGeom prst="rect">
            <a:avLst/>
          </a:prstGeom>
          <a:noFill/>
        </p:spPr>
        <p:txBody>
          <a:bodyPr wrap="square">
            <a:spAutoFit/>
          </a:bodyPr>
          <a:lstStyle/>
          <a:p>
            <a:pPr marL="0" indent="0">
              <a:spcAft>
                <a:spcPts val="2400"/>
              </a:spcAft>
              <a:buNone/>
            </a:pPr>
            <a:r>
              <a:rPr lang="en-US" sz="2400" dirty="0">
                <a:latin typeface="Nunito" pitchFamily="2" charset="0"/>
              </a:rPr>
              <a:t>Taxed at Month 1 Base Rate until tax office confirms correct code</a:t>
            </a:r>
          </a:p>
          <a:p>
            <a:pPr marL="0" indent="0">
              <a:spcAft>
                <a:spcPts val="2400"/>
              </a:spcAft>
              <a:buNone/>
            </a:pPr>
            <a:r>
              <a:rPr lang="en-US" sz="2400" cap="all" dirty="0">
                <a:solidFill>
                  <a:srgbClr val="4F7040"/>
                </a:solidFill>
                <a:latin typeface="Nunito" pitchFamily="2" charset="0"/>
              </a:rPr>
              <a:t>Overpayment</a:t>
            </a:r>
            <a:br>
              <a:rPr lang="en-US" sz="2400" dirty="0">
                <a:latin typeface="Nunito" pitchFamily="2" charset="0"/>
              </a:rPr>
            </a:br>
            <a:r>
              <a:rPr lang="en-US" sz="2400" dirty="0">
                <a:latin typeface="Nunito" pitchFamily="2" charset="0"/>
              </a:rPr>
              <a:t>refunded via payroll within the same tax year only or direct from tax office</a:t>
            </a:r>
          </a:p>
        </p:txBody>
      </p:sp>
      <p:sp>
        <p:nvSpPr>
          <p:cNvPr id="2" name="TextBox 1">
            <a:extLst>
              <a:ext uri="{FF2B5EF4-FFF2-40B4-BE49-F238E27FC236}">
                <a16:creationId xmlns:a16="http://schemas.microsoft.com/office/drawing/2014/main" id="{EA9149BF-20C8-0CDC-9DCF-3B1F4507991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7" name="Picture 6" descr="A close-up of a sign&#10;&#10;AI-generated content may be incorrect.">
            <a:extLst>
              <a:ext uri="{FF2B5EF4-FFF2-40B4-BE49-F238E27FC236}">
                <a16:creationId xmlns:a16="http://schemas.microsoft.com/office/drawing/2014/main" id="{2B5BEF44-B186-04B0-209F-5EB543AC761F}"/>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11" name="Picture 10" descr="A small figurine of a person standing on a calculator&#10;&#10;AI-generated content may be incorrect.">
            <a:extLst>
              <a:ext uri="{FF2B5EF4-FFF2-40B4-BE49-F238E27FC236}">
                <a16:creationId xmlns:a16="http://schemas.microsoft.com/office/drawing/2014/main" id="{1BC09D3D-4D58-F950-F806-51F7F825D754}"/>
              </a:ext>
            </a:extLst>
          </p:cNvPr>
          <p:cNvPicPr>
            <a:picLocks noChangeAspect="1"/>
          </p:cNvPicPr>
          <p:nvPr/>
        </p:nvPicPr>
        <p:blipFill>
          <a:blip r:embed="rId4"/>
          <a:stretch>
            <a:fillRect/>
          </a:stretch>
        </p:blipFill>
        <p:spPr>
          <a:xfrm>
            <a:off x="4571999" y="1761744"/>
            <a:ext cx="3938016" cy="3334512"/>
          </a:xfrm>
          <a:prstGeom prst="rect">
            <a:avLst/>
          </a:prstGeom>
        </p:spPr>
      </p:pic>
    </p:spTree>
    <p:extLst>
      <p:ext uri="{BB962C8B-B14F-4D97-AF65-F5344CB8AC3E}">
        <p14:creationId xmlns:p14="http://schemas.microsoft.com/office/powerpoint/2010/main" val="3143315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4B8A-70AA-041F-E2FE-F17EB8F246D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47B6300-848C-70DF-32CA-9350A37F110B}"/>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1BF326AC-6944-2875-66C1-060B3BB9BA63}"/>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3DC96A96-6998-5C34-AD36-FA5EF188E7C7}"/>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Pensions increase</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468C3296-8113-4CA5-C50F-9814DF2EB07F}"/>
              </a:ext>
            </a:extLst>
          </p:cNvPr>
          <p:cNvSpPr txBox="1"/>
          <p:nvPr/>
        </p:nvSpPr>
        <p:spPr>
          <a:xfrm>
            <a:off x="431800" y="1657306"/>
            <a:ext cx="3921849" cy="2769989"/>
          </a:xfrm>
          <a:prstGeom prst="rect">
            <a:avLst/>
          </a:prstGeom>
          <a:noFill/>
        </p:spPr>
        <p:txBody>
          <a:bodyPr wrap="square">
            <a:spAutoFit/>
          </a:bodyPr>
          <a:lstStyle/>
          <a:p>
            <a:pPr>
              <a:spcAft>
                <a:spcPts val="1800"/>
              </a:spcAft>
            </a:pPr>
            <a:r>
              <a:rPr lang="en-US" sz="1800" dirty="0">
                <a:latin typeface="Nunito" pitchFamily="2" charset="0"/>
              </a:rPr>
              <a:t>Your LGPS pension increases in line with the Consumer Price Index</a:t>
            </a:r>
          </a:p>
          <a:p>
            <a:pPr>
              <a:spcAft>
                <a:spcPts val="1800"/>
              </a:spcAft>
            </a:pPr>
            <a:r>
              <a:rPr lang="en-US" sz="1800" dirty="0">
                <a:latin typeface="Nunito" pitchFamily="2" charset="0"/>
              </a:rPr>
              <a:t>Applies each April</a:t>
            </a:r>
            <a:br>
              <a:rPr lang="en-US" sz="1800" dirty="0">
                <a:latin typeface="Nunito" pitchFamily="2" charset="0"/>
              </a:rPr>
            </a:br>
            <a:r>
              <a:rPr lang="en-US" sz="1800" dirty="0">
                <a:latin typeface="Nunito" pitchFamily="2" charset="0"/>
              </a:rPr>
              <a:t>1.7% from 7th April 2025                   Y</a:t>
            </a:r>
            <a:r>
              <a:rPr lang="en-US" sz="1800" i="1" dirty="0">
                <a:latin typeface="Nunito" pitchFamily="2" charset="0"/>
              </a:rPr>
              <a:t>our April payment will not contain the full increase (part month)</a:t>
            </a:r>
          </a:p>
          <a:p>
            <a:pPr>
              <a:spcAft>
                <a:spcPts val="1800"/>
              </a:spcAft>
            </a:pPr>
            <a:r>
              <a:rPr lang="en-US" sz="1800" dirty="0">
                <a:latin typeface="Nunito" pitchFamily="2" charset="0"/>
              </a:rPr>
              <a:t>Proportion of increase paid if your  pension paid for less than one year</a:t>
            </a:r>
          </a:p>
        </p:txBody>
      </p:sp>
      <p:sp>
        <p:nvSpPr>
          <p:cNvPr id="3" name="TextBox 2">
            <a:extLst>
              <a:ext uri="{FF2B5EF4-FFF2-40B4-BE49-F238E27FC236}">
                <a16:creationId xmlns:a16="http://schemas.microsoft.com/office/drawing/2014/main" id="{7AF36403-82BF-3810-8C87-C680CF4A22DF}"/>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9" name="Picture 8" descr="A close-up of a sign&#10;&#10;AI-generated content may be incorrect.">
            <a:extLst>
              <a:ext uri="{FF2B5EF4-FFF2-40B4-BE49-F238E27FC236}">
                <a16:creationId xmlns:a16="http://schemas.microsoft.com/office/drawing/2014/main" id="{E2753BA6-3B88-0BE5-1FD1-55F99CDD6AB1}"/>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11" name="Picture 10" descr="Coins falling on a table&#10;&#10;AI-generated content may be incorrect.">
            <a:extLst>
              <a:ext uri="{FF2B5EF4-FFF2-40B4-BE49-F238E27FC236}">
                <a16:creationId xmlns:a16="http://schemas.microsoft.com/office/drawing/2014/main" id="{66838BAD-42D7-4033-5289-A0D0B1008049}"/>
              </a:ext>
            </a:extLst>
          </p:cNvPr>
          <p:cNvPicPr>
            <a:picLocks noChangeAspect="1"/>
          </p:cNvPicPr>
          <p:nvPr/>
        </p:nvPicPr>
        <p:blipFill>
          <a:blip r:embed="rId4"/>
          <a:stretch>
            <a:fillRect/>
          </a:stretch>
        </p:blipFill>
        <p:spPr>
          <a:xfrm>
            <a:off x="4571999" y="1657306"/>
            <a:ext cx="3938016" cy="3334512"/>
          </a:xfrm>
          <a:prstGeom prst="rect">
            <a:avLst/>
          </a:prstGeom>
        </p:spPr>
      </p:pic>
    </p:spTree>
    <p:extLst>
      <p:ext uri="{BB962C8B-B14F-4D97-AF65-F5344CB8AC3E}">
        <p14:creationId xmlns:p14="http://schemas.microsoft.com/office/powerpoint/2010/main" val="2087726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24A07-683F-90DD-7CC6-23521191E188}"/>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F7EB7D2-EFA3-D392-1326-71EDDF9DF965}"/>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B7DAB638-6FDC-76FE-5985-1CDE7CC1236F}"/>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E2B99B8A-E502-D712-22C7-A1C54FAC2F96}"/>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After I retire, what happens if…</a:t>
            </a:r>
            <a:endParaRPr lang="en-GB" sz="32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1F06ACEB-6228-BDCA-2B7C-FF91860DC908}"/>
              </a:ext>
            </a:extLst>
          </p:cNvPr>
          <p:cNvSpPr txBox="1"/>
          <p:nvPr/>
        </p:nvSpPr>
        <p:spPr>
          <a:xfrm>
            <a:off x="431800" y="1710839"/>
            <a:ext cx="4102101" cy="2985433"/>
          </a:xfrm>
          <a:prstGeom prst="rect">
            <a:avLst/>
          </a:prstGeom>
          <a:noFill/>
        </p:spPr>
        <p:txBody>
          <a:bodyPr wrap="square">
            <a:spAutoFit/>
          </a:bodyPr>
          <a:lstStyle/>
          <a:p>
            <a:pPr>
              <a:spcAft>
                <a:spcPts val="2400"/>
              </a:spcAft>
            </a:pPr>
            <a:r>
              <a:rPr lang="en-US" dirty="0">
                <a:latin typeface="Nunito" pitchFamily="2" charset="0"/>
              </a:rPr>
              <a:t>I get a new job?</a:t>
            </a:r>
          </a:p>
          <a:p>
            <a:pPr>
              <a:spcAft>
                <a:spcPts val="2400"/>
              </a:spcAft>
            </a:pPr>
            <a:r>
              <a:rPr lang="en-US" dirty="0">
                <a:latin typeface="Nunito" pitchFamily="2" charset="0"/>
              </a:rPr>
              <a:t>My marital status changes?</a:t>
            </a:r>
          </a:p>
          <a:p>
            <a:pPr>
              <a:spcAft>
                <a:spcPts val="2400"/>
              </a:spcAft>
            </a:pPr>
            <a:r>
              <a:rPr lang="en-US" dirty="0">
                <a:latin typeface="Nunito" pitchFamily="2" charset="0"/>
              </a:rPr>
              <a:t>I move abroad?</a:t>
            </a:r>
          </a:p>
          <a:p>
            <a:pPr>
              <a:spcAft>
                <a:spcPts val="2400"/>
              </a:spcAft>
            </a:pPr>
            <a:r>
              <a:rPr lang="en-US" dirty="0">
                <a:latin typeface="Nunito" pitchFamily="2" charset="0"/>
              </a:rPr>
              <a:t>I change my address?</a:t>
            </a:r>
          </a:p>
          <a:p>
            <a:pPr>
              <a:spcAft>
                <a:spcPts val="2400"/>
              </a:spcAft>
            </a:pPr>
            <a:r>
              <a:rPr lang="en-US" dirty="0">
                <a:latin typeface="Nunito" pitchFamily="2" charset="0"/>
              </a:rPr>
              <a:t>I want to change the bank account my pension is paid to?</a:t>
            </a:r>
          </a:p>
        </p:txBody>
      </p:sp>
      <p:sp>
        <p:nvSpPr>
          <p:cNvPr id="3" name="TextBox 2">
            <a:extLst>
              <a:ext uri="{FF2B5EF4-FFF2-40B4-BE49-F238E27FC236}">
                <a16:creationId xmlns:a16="http://schemas.microsoft.com/office/drawing/2014/main" id="{54F6AED3-BFFC-2E39-6A2D-191D121CF22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D23651F5-217C-42D1-FB07-772378150B54}"/>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9" name="Picture 8" descr="A person with her arms crossed&#10;&#10;AI-generated content may be incorrect.">
            <a:extLst>
              <a:ext uri="{FF2B5EF4-FFF2-40B4-BE49-F238E27FC236}">
                <a16:creationId xmlns:a16="http://schemas.microsoft.com/office/drawing/2014/main" id="{9B53916E-B1FF-0666-377A-879987B199AD}"/>
              </a:ext>
            </a:extLst>
          </p:cNvPr>
          <p:cNvPicPr>
            <a:picLocks noChangeAspect="1"/>
          </p:cNvPicPr>
          <p:nvPr/>
        </p:nvPicPr>
        <p:blipFill>
          <a:blip r:embed="rId4"/>
          <a:stretch>
            <a:fillRect/>
          </a:stretch>
        </p:blipFill>
        <p:spPr>
          <a:xfrm>
            <a:off x="4610100" y="1377804"/>
            <a:ext cx="4050792" cy="3651504"/>
          </a:xfrm>
          <a:prstGeom prst="rect">
            <a:avLst/>
          </a:prstGeom>
        </p:spPr>
      </p:pic>
    </p:spTree>
    <p:extLst>
      <p:ext uri="{BB962C8B-B14F-4D97-AF65-F5344CB8AC3E}">
        <p14:creationId xmlns:p14="http://schemas.microsoft.com/office/powerpoint/2010/main" val="725011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75FAF-FE4F-27AB-6380-5C8961808CE1}"/>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BA1202F-BD82-CCE5-F750-218510178367}"/>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4A6FC952-CAB3-5059-D714-6ABA3D07027B}"/>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916385F5-1774-A0EF-3D5E-D869F3EC2E2A}"/>
              </a:ext>
            </a:extLst>
          </p:cNvPr>
          <p:cNvSpPr txBox="1"/>
          <p:nvPr/>
        </p:nvSpPr>
        <p:spPr>
          <a:xfrm>
            <a:off x="356237" y="697264"/>
            <a:ext cx="8529950" cy="646331"/>
          </a:xfrm>
          <a:prstGeom prst="rect">
            <a:avLst/>
          </a:prstGeom>
          <a:noFill/>
        </p:spPr>
        <p:txBody>
          <a:bodyPr wrap="square">
            <a:spAutoFit/>
          </a:bodyPr>
          <a:lstStyle/>
          <a:p>
            <a:r>
              <a:rPr lang="en-GB" sz="3600" b="1" dirty="0">
                <a:solidFill>
                  <a:schemeClr val="accent2"/>
                </a:solidFill>
                <a:latin typeface="Nunito" pitchFamily="2" charset="0"/>
                <a:cs typeface="Times New Roman" panose="02020603050405020304" pitchFamily="18" charset="0"/>
              </a:rPr>
              <a:t>Death benefits</a:t>
            </a:r>
            <a:endParaRPr lang="en-GB" sz="3600" b="1" dirty="0">
              <a:solidFill>
                <a:schemeClr val="accent2"/>
              </a:solidFill>
              <a:latin typeface="Franklin Gothic Medium" panose="020B0603020102020204" pitchFamily="34" charset="0"/>
            </a:endParaRPr>
          </a:p>
        </p:txBody>
      </p:sp>
      <p:sp>
        <p:nvSpPr>
          <p:cNvPr id="4" name="TextBox 3">
            <a:extLst>
              <a:ext uri="{FF2B5EF4-FFF2-40B4-BE49-F238E27FC236}">
                <a16:creationId xmlns:a16="http://schemas.microsoft.com/office/drawing/2014/main" id="{03247651-3D16-5D4E-8492-482B5F2B2D6F}"/>
              </a:ext>
            </a:extLst>
          </p:cNvPr>
          <p:cNvSpPr txBox="1"/>
          <p:nvPr/>
        </p:nvSpPr>
        <p:spPr>
          <a:xfrm>
            <a:off x="431800" y="1416331"/>
            <a:ext cx="3652062" cy="3462486"/>
          </a:xfrm>
          <a:prstGeom prst="rect">
            <a:avLst/>
          </a:prstGeom>
          <a:noFill/>
        </p:spPr>
        <p:txBody>
          <a:bodyPr wrap="square">
            <a:spAutoFit/>
          </a:bodyPr>
          <a:lstStyle/>
          <a:p>
            <a:pPr marL="0" indent="0">
              <a:buNone/>
            </a:pPr>
            <a:r>
              <a:rPr lang="en-US" sz="2100" b="1" dirty="0">
                <a:solidFill>
                  <a:srgbClr val="4F7040"/>
                </a:solidFill>
                <a:latin typeface="Nunito" pitchFamily="2" charset="0"/>
              </a:rPr>
              <a:t>If you die after taking your LGPS pension, these payments may be made: </a:t>
            </a:r>
          </a:p>
          <a:p>
            <a:pPr marL="0" indent="0">
              <a:buNone/>
            </a:pPr>
            <a:endParaRPr lang="en-US" sz="1800" dirty="0">
              <a:solidFill>
                <a:schemeClr val="tx2"/>
              </a:solidFill>
              <a:latin typeface="Nunito" pitchFamily="2" charset="0"/>
            </a:endParaRPr>
          </a:p>
          <a:p>
            <a:pPr>
              <a:buClr>
                <a:schemeClr val="tx2"/>
              </a:buClr>
            </a:pPr>
            <a:r>
              <a:rPr lang="en-US" sz="1800" b="1" dirty="0">
                <a:latin typeface="Nunito" pitchFamily="2" charset="0"/>
              </a:rPr>
              <a:t>Death grant</a:t>
            </a:r>
            <a:br>
              <a:rPr lang="en-US" sz="1800" dirty="0">
                <a:latin typeface="Nunito" pitchFamily="2" charset="0"/>
              </a:rPr>
            </a:br>
            <a:r>
              <a:rPr lang="en-US" sz="1600" dirty="0">
                <a:latin typeface="Nunito" pitchFamily="2" charset="0"/>
              </a:rPr>
              <a:t>Pension fund decision on who it is paid to – check and update your expression of wish details </a:t>
            </a:r>
            <a:endParaRPr lang="en-US" sz="1800" dirty="0">
              <a:latin typeface="Nunito" pitchFamily="2" charset="0"/>
            </a:endParaRPr>
          </a:p>
          <a:p>
            <a:pPr>
              <a:buClr>
                <a:schemeClr val="tx2"/>
              </a:buClr>
            </a:pPr>
            <a:endParaRPr lang="en-US" sz="1800" dirty="0">
              <a:latin typeface="Nunito" pitchFamily="2" charset="0"/>
            </a:endParaRPr>
          </a:p>
          <a:p>
            <a:pPr>
              <a:buClr>
                <a:schemeClr val="tx2"/>
              </a:buClr>
            </a:pPr>
            <a:r>
              <a:rPr lang="en-US" sz="1800" b="1" dirty="0">
                <a:latin typeface="Nunito" pitchFamily="2" charset="0"/>
              </a:rPr>
              <a:t>Lifelong survivor’s pension</a:t>
            </a:r>
          </a:p>
          <a:p>
            <a:pPr>
              <a:buClr>
                <a:schemeClr val="tx2"/>
              </a:buClr>
            </a:pPr>
            <a:endParaRPr lang="en-US" sz="1800" dirty="0">
              <a:latin typeface="Nunito" pitchFamily="2" charset="0"/>
            </a:endParaRPr>
          </a:p>
          <a:p>
            <a:pPr>
              <a:buClr>
                <a:schemeClr val="tx2"/>
              </a:buClr>
            </a:pPr>
            <a:r>
              <a:rPr lang="en-US" sz="1800" b="1" dirty="0">
                <a:latin typeface="Nunito" pitchFamily="2" charset="0"/>
              </a:rPr>
              <a:t>Eligible child’s pension </a:t>
            </a:r>
          </a:p>
        </p:txBody>
      </p:sp>
      <p:sp>
        <p:nvSpPr>
          <p:cNvPr id="2" name="TextBox 1">
            <a:extLst>
              <a:ext uri="{FF2B5EF4-FFF2-40B4-BE49-F238E27FC236}">
                <a16:creationId xmlns:a16="http://schemas.microsoft.com/office/drawing/2014/main" id="{DCE6CCCF-9D99-BF90-27D4-56180537C6B3}"/>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5" name="Picture 4" descr="A close-up of a sign&#10;&#10;AI-generated content may be incorrect.">
            <a:extLst>
              <a:ext uri="{FF2B5EF4-FFF2-40B4-BE49-F238E27FC236}">
                <a16:creationId xmlns:a16="http://schemas.microsoft.com/office/drawing/2014/main" id="{AC4DB6D5-08FF-5566-5006-C019937A1B33}"/>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9" name="Picture 8" descr="A person and person standing next to each other&#10;&#10;AI-generated content may be incorrect.">
            <a:extLst>
              <a:ext uri="{FF2B5EF4-FFF2-40B4-BE49-F238E27FC236}">
                <a16:creationId xmlns:a16="http://schemas.microsoft.com/office/drawing/2014/main" id="{5966485E-2462-8888-7089-EBE8AB723A21}"/>
              </a:ext>
            </a:extLst>
          </p:cNvPr>
          <p:cNvPicPr>
            <a:picLocks noChangeAspect="1"/>
          </p:cNvPicPr>
          <p:nvPr/>
        </p:nvPicPr>
        <p:blipFill>
          <a:blip r:embed="rId4"/>
          <a:stretch>
            <a:fillRect/>
          </a:stretch>
        </p:blipFill>
        <p:spPr>
          <a:xfrm>
            <a:off x="4353649" y="1444577"/>
            <a:ext cx="3931920" cy="3828288"/>
          </a:xfrm>
          <a:prstGeom prst="rect">
            <a:avLst/>
          </a:prstGeom>
        </p:spPr>
      </p:pic>
    </p:spTree>
    <p:extLst>
      <p:ext uri="{BB962C8B-B14F-4D97-AF65-F5344CB8AC3E}">
        <p14:creationId xmlns:p14="http://schemas.microsoft.com/office/powerpoint/2010/main" val="416213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C43E7-0DB4-0B0B-4F38-3F34C57D1194}"/>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E5D7146-BF03-1D47-E4CA-F96CA30A39BF}"/>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CF8D9430-A925-BAE4-0C55-5B76CB1237B2}"/>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3" name="TextBox 2">
            <a:extLst>
              <a:ext uri="{FF2B5EF4-FFF2-40B4-BE49-F238E27FC236}">
                <a16:creationId xmlns:a16="http://schemas.microsoft.com/office/drawing/2014/main" id="{8EFB83EB-2A1B-7CA3-4305-E0B79154DD7E}"/>
              </a:ext>
            </a:extLst>
          </p:cNvPr>
          <p:cNvSpPr txBox="1"/>
          <p:nvPr/>
        </p:nvSpPr>
        <p:spPr>
          <a:xfrm>
            <a:off x="356237" y="697264"/>
            <a:ext cx="8529950" cy="584775"/>
          </a:xfrm>
          <a:prstGeom prst="rect">
            <a:avLst/>
          </a:prstGeom>
          <a:noFill/>
        </p:spPr>
        <p:txBody>
          <a:bodyPr wrap="square">
            <a:spAutoFit/>
          </a:bodyPr>
          <a:lstStyle/>
          <a:p>
            <a:r>
              <a:rPr lang="en-US" sz="3200" b="1" dirty="0">
                <a:solidFill>
                  <a:srgbClr val="A24F38"/>
                </a:solidFill>
                <a:latin typeface="Nunito" pitchFamily="2" charset="0"/>
              </a:rPr>
              <a:t>Other sources of information</a:t>
            </a:r>
            <a:endParaRPr lang="en-GB" sz="3200" b="1" dirty="0">
              <a:solidFill>
                <a:srgbClr val="A24F38"/>
              </a:solidFill>
              <a:latin typeface="Nunito" pitchFamily="2" charset="0"/>
            </a:endParaRPr>
          </a:p>
        </p:txBody>
      </p:sp>
      <p:sp>
        <p:nvSpPr>
          <p:cNvPr id="9" name="Text Box 8">
            <a:extLst>
              <a:ext uri="{FF2B5EF4-FFF2-40B4-BE49-F238E27FC236}">
                <a16:creationId xmlns:a16="http://schemas.microsoft.com/office/drawing/2014/main" id="{906F81FF-8C1A-21C9-D0B8-306CBB692A24}"/>
              </a:ext>
            </a:extLst>
          </p:cNvPr>
          <p:cNvSpPr txBox="1">
            <a:spLocks noChangeArrowheads="1"/>
          </p:cNvSpPr>
          <p:nvPr/>
        </p:nvSpPr>
        <p:spPr bwMode="auto">
          <a:xfrm>
            <a:off x="468312" y="2663699"/>
            <a:ext cx="22634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moneyhelper.org.uk</a:t>
            </a:r>
            <a:endParaRPr lang="en-US" altLang="en-US" sz="1600" dirty="0">
              <a:solidFill>
                <a:srgbClr val="4F7040"/>
              </a:solidFill>
              <a:latin typeface="Nunito" pitchFamily="2" charset="0"/>
              <a:ea typeface="MS PGothic" panose="020B0600070205080204" pitchFamily="34" charset="-128"/>
            </a:endParaRPr>
          </a:p>
        </p:txBody>
      </p:sp>
      <p:sp>
        <p:nvSpPr>
          <p:cNvPr id="13" name="Rectangle 12">
            <a:extLst>
              <a:ext uri="{FF2B5EF4-FFF2-40B4-BE49-F238E27FC236}">
                <a16:creationId xmlns:a16="http://schemas.microsoft.com/office/drawing/2014/main" id="{BACA855B-EE3E-14AE-AEF1-A539D631763A}"/>
              </a:ext>
            </a:extLst>
          </p:cNvPr>
          <p:cNvSpPr/>
          <p:nvPr/>
        </p:nvSpPr>
        <p:spPr>
          <a:xfrm>
            <a:off x="6522002" y="3520434"/>
            <a:ext cx="2153686" cy="651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text, clipart&#10;&#10;Description automatically generated">
            <a:extLst>
              <a:ext uri="{FF2B5EF4-FFF2-40B4-BE49-F238E27FC236}">
                <a16:creationId xmlns:a16="http://schemas.microsoft.com/office/drawing/2014/main" id="{1B5E90E9-C3E7-07AB-810B-235278272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0635" y="3702202"/>
            <a:ext cx="1610049" cy="274211"/>
          </a:xfrm>
          <a:prstGeom prst="rect">
            <a:avLst/>
          </a:prstGeom>
        </p:spPr>
      </p:pic>
      <p:sp>
        <p:nvSpPr>
          <p:cNvPr id="18" name="Text Box 8">
            <a:extLst>
              <a:ext uri="{FF2B5EF4-FFF2-40B4-BE49-F238E27FC236}">
                <a16:creationId xmlns:a16="http://schemas.microsoft.com/office/drawing/2014/main" id="{CB0D6AC5-173E-34E6-B378-47CD20490146}"/>
              </a:ext>
            </a:extLst>
          </p:cNvPr>
          <p:cNvSpPr txBox="1">
            <a:spLocks noChangeArrowheads="1"/>
          </p:cNvSpPr>
          <p:nvPr/>
        </p:nvSpPr>
        <p:spPr bwMode="auto">
          <a:xfrm>
            <a:off x="472861" y="4348180"/>
            <a:ext cx="22589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hmrc.gov.uk</a:t>
            </a:r>
            <a:endParaRPr lang="en-US" altLang="en-US" sz="1600" dirty="0">
              <a:solidFill>
                <a:srgbClr val="4F7040"/>
              </a:solidFill>
              <a:latin typeface="Nunito" pitchFamily="2" charset="0"/>
              <a:ea typeface="MS PGothic" panose="020B0600070205080204" pitchFamily="34" charset="-128"/>
            </a:endParaRPr>
          </a:p>
        </p:txBody>
      </p:sp>
      <p:sp>
        <p:nvSpPr>
          <p:cNvPr id="19" name="TextBox 2">
            <a:extLst>
              <a:ext uri="{FF2B5EF4-FFF2-40B4-BE49-F238E27FC236}">
                <a16:creationId xmlns:a16="http://schemas.microsoft.com/office/drawing/2014/main" id="{9A4B82C2-1AAB-F050-7DEC-B74A4C5E7C2A}"/>
              </a:ext>
            </a:extLst>
          </p:cNvPr>
          <p:cNvSpPr txBox="1">
            <a:spLocks noChangeArrowheads="1"/>
          </p:cNvSpPr>
          <p:nvPr/>
        </p:nvSpPr>
        <p:spPr bwMode="auto">
          <a:xfrm>
            <a:off x="3562395" y="4362407"/>
            <a:ext cx="19986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unbiased.co.uk</a:t>
            </a:r>
          </a:p>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0800 023 6868</a:t>
            </a:r>
            <a:endParaRPr lang="en-GB" altLang="en-US" sz="1200" dirty="0">
              <a:solidFill>
                <a:srgbClr val="4F7040"/>
              </a:solidFill>
              <a:latin typeface="Nunito" pitchFamily="2" charset="0"/>
              <a:ea typeface="MS PGothic" panose="020B0600070205080204" pitchFamily="34" charset="-128"/>
            </a:endParaRPr>
          </a:p>
        </p:txBody>
      </p:sp>
      <p:sp>
        <p:nvSpPr>
          <p:cNvPr id="20" name="TextBox 2">
            <a:extLst>
              <a:ext uri="{FF2B5EF4-FFF2-40B4-BE49-F238E27FC236}">
                <a16:creationId xmlns:a16="http://schemas.microsoft.com/office/drawing/2014/main" id="{57E0E1DF-D2FA-1DE0-842D-DD5C6C54DB93}"/>
              </a:ext>
            </a:extLst>
          </p:cNvPr>
          <p:cNvSpPr txBox="1">
            <a:spLocks noChangeArrowheads="1"/>
          </p:cNvSpPr>
          <p:nvPr/>
        </p:nvSpPr>
        <p:spPr bwMode="auto">
          <a:xfrm>
            <a:off x="6466200" y="4362407"/>
            <a:ext cx="234441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1600" dirty="0">
                <a:solidFill>
                  <a:srgbClr val="4F7040"/>
                </a:solidFill>
                <a:latin typeface="Nunito" pitchFamily="2" charset="0"/>
                <a:ea typeface="MS PGothic" panose="020B0600070205080204" pitchFamily="34" charset="-128"/>
              </a:rPr>
              <a:t>gov.uk/browse/working</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/state-pension</a:t>
            </a:r>
          </a:p>
        </p:txBody>
      </p:sp>
      <p:sp>
        <p:nvSpPr>
          <p:cNvPr id="21" name="TextBox 2">
            <a:extLst>
              <a:ext uri="{FF2B5EF4-FFF2-40B4-BE49-F238E27FC236}">
                <a16:creationId xmlns:a16="http://schemas.microsoft.com/office/drawing/2014/main" id="{55C14953-72DB-CEB4-B69D-0486C825DF72}"/>
              </a:ext>
            </a:extLst>
          </p:cNvPr>
          <p:cNvSpPr txBox="1">
            <a:spLocks noChangeArrowheads="1"/>
          </p:cNvSpPr>
          <p:nvPr/>
        </p:nvSpPr>
        <p:spPr bwMode="auto">
          <a:xfrm>
            <a:off x="3562395" y="2534555"/>
            <a:ext cx="19986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ageuk.org.uk/care</a:t>
            </a:r>
          </a:p>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0800 055 6112</a:t>
            </a:r>
          </a:p>
        </p:txBody>
      </p:sp>
      <p:sp>
        <p:nvSpPr>
          <p:cNvPr id="22" name="TextBox 2">
            <a:extLst>
              <a:ext uri="{FF2B5EF4-FFF2-40B4-BE49-F238E27FC236}">
                <a16:creationId xmlns:a16="http://schemas.microsoft.com/office/drawing/2014/main" id="{921D3BC0-5376-44BD-FB3C-85950F435D06}"/>
              </a:ext>
            </a:extLst>
          </p:cNvPr>
          <p:cNvSpPr txBox="1">
            <a:spLocks noChangeArrowheads="1"/>
          </p:cNvSpPr>
          <p:nvPr/>
        </p:nvSpPr>
        <p:spPr bwMode="auto">
          <a:xfrm>
            <a:off x="6522002" y="2534554"/>
            <a:ext cx="215368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600" dirty="0">
                <a:solidFill>
                  <a:srgbClr val="4F7040"/>
                </a:solidFill>
                <a:latin typeface="Nunito" pitchFamily="2" charset="0"/>
                <a:ea typeface="MS PGothic" panose="020B0600070205080204" pitchFamily="34" charset="-128"/>
              </a:rPr>
              <a:t>citizensadvice.org.uk</a:t>
            </a:r>
            <a:br>
              <a:rPr lang="en-GB" altLang="en-US" sz="1600" dirty="0">
                <a:solidFill>
                  <a:srgbClr val="4F7040"/>
                </a:solidFill>
                <a:latin typeface="Nunito" pitchFamily="2" charset="0"/>
                <a:ea typeface="MS PGothic" panose="020B0600070205080204" pitchFamily="34" charset="-128"/>
              </a:rPr>
            </a:br>
            <a:r>
              <a:rPr lang="en-GB" altLang="en-US" sz="1600" dirty="0">
                <a:solidFill>
                  <a:srgbClr val="4F7040"/>
                </a:solidFill>
                <a:latin typeface="Nunito" pitchFamily="2" charset="0"/>
                <a:ea typeface="MS PGothic" panose="020B0600070205080204" pitchFamily="34" charset="-128"/>
              </a:rPr>
              <a:t>0345 404 0506</a:t>
            </a:r>
          </a:p>
        </p:txBody>
      </p:sp>
      <p:cxnSp>
        <p:nvCxnSpPr>
          <p:cNvPr id="23" name="Straight Connector 22">
            <a:extLst>
              <a:ext uri="{FF2B5EF4-FFF2-40B4-BE49-F238E27FC236}">
                <a16:creationId xmlns:a16="http://schemas.microsoft.com/office/drawing/2014/main" id="{92539198-6DF3-BD1C-BFDF-E5716411D1E3}"/>
              </a:ext>
            </a:extLst>
          </p:cNvPr>
          <p:cNvCxnSpPr>
            <a:cxnSpLocks/>
          </p:cNvCxnSpPr>
          <p:nvPr/>
        </p:nvCxnSpPr>
        <p:spPr>
          <a:xfrm>
            <a:off x="468312" y="3159349"/>
            <a:ext cx="8182528" cy="0"/>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70FC31-9449-4994-E295-6B78C58BB7FB}"/>
              </a:ext>
            </a:extLst>
          </p:cNvPr>
          <p:cNvCxnSpPr>
            <a:cxnSpLocks/>
          </p:cNvCxnSpPr>
          <p:nvPr/>
        </p:nvCxnSpPr>
        <p:spPr>
          <a:xfrm flipV="1">
            <a:off x="3014331"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E769FE-C8D4-90CF-F705-E738585F5277}"/>
              </a:ext>
            </a:extLst>
          </p:cNvPr>
          <p:cNvCxnSpPr>
            <a:cxnSpLocks/>
          </p:cNvCxnSpPr>
          <p:nvPr/>
        </p:nvCxnSpPr>
        <p:spPr>
          <a:xfrm flipV="1">
            <a:off x="6183793" y="1660695"/>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7E5D5F-EFFE-13ED-9FCB-4A6F6FDC1488}"/>
              </a:ext>
            </a:extLst>
          </p:cNvPr>
          <p:cNvCxnSpPr>
            <a:cxnSpLocks/>
          </p:cNvCxnSpPr>
          <p:nvPr/>
        </p:nvCxnSpPr>
        <p:spPr>
          <a:xfrm flipV="1">
            <a:off x="3014331"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AA28EE4-FA3A-E5D9-79AB-A8C2EC326B7F}"/>
              </a:ext>
            </a:extLst>
          </p:cNvPr>
          <p:cNvCxnSpPr>
            <a:cxnSpLocks/>
          </p:cNvCxnSpPr>
          <p:nvPr/>
        </p:nvCxnSpPr>
        <p:spPr>
          <a:xfrm flipV="1">
            <a:off x="6183793" y="3345116"/>
            <a:ext cx="0" cy="1280003"/>
          </a:xfrm>
          <a:prstGeom prst="line">
            <a:avLst/>
          </a:prstGeom>
          <a:ln w="38100" cap="rnd">
            <a:solidFill>
              <a:srgbClr val="FBE5D6"/>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9F5CC78-5F00-9B65-B4E5-53EC10764D6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B67CC541-2509-BCC3-10F0-024DF2B8AE89}"/>
              </a:ext>
            </a:extLst>
          </p:cNvPr>
          <p:cNvPicPr>
            <a:picLocks noChangeAspect="1"/>
          </p:cNvPicPr>
          <p:nvPr/>
        </p:nvPicPr>
        <p:blipFill>
          <a:blip r:embed="rId4"/>
          <a:stretch>
            <a:fillRect/>
          </a:stretch>
        </p:blipFill>
        <p:spPr>
          <a:xfrm>
            <a:off x="7140205" y="5410984"/>
            <a:ext cx="1867062" cy="403895"/>
          </a:xfrm>
          <a:prstGeom prst="rect">
            <a:avLst/>
          </a:prstGeom>
        </p:spPr>
      </p:pic>
      <p:pic>
        <p:nvPicPr>
          <p:cNvPr id="11" name="Picture 10" descr="A blue and pink logo&#10;&#10;AI-generated content may be incorrect.">
            <a:extLst>
              <a:ext uri="{FF2B5EF4-FFF2-40B4-BE49-F238E27FC236}">
                <a16:creationId xmlns:a16="http://schemas.microsoft.com/office/drawing/2014/main" id="{F3422C99-8964-D0D5-DD03-7907DB7F5D43}"/>
              </a:ext>
            </a:extLst>
          </p:cNvPr>
          <p:cNvPicPr>
            <a:picLocks noChangeAspect="1"/>
          </p:cNvPicPr>
          <p:nvPr/>
        </p:nvPicPr>
        <p:blipFill>
          <a:blip r:embed="rId5"/>
          <a:stretch>
            <a:fillRect/>
          </a:stretch>
        </p:blipFill>
        <p:spPr>
          <a:xfrm>
            <a:off x="713438" y="1569908"/>
            <a:ext cx="1943371" cy="1057423"/>
          </a:xfrm>
          <a:prstGeom prst="rect">
            <a:avLst/>
          </a:prstGeom>
        </p:spPr>
      </p:pic>
      <p:pic>
        <p:nvPicPr>
          <p:cNvPr id="28" name="Picture 27" descr="A colorful logo with blue text&#10;&#10;AI-generated content may be incorrect.">
            <a:extLst>
              <a:ext uri="{FF2B5EF4-FFF2-40B4-BE49-F238E27FC236}">
                <a16:creationId xmlns:a16="http://schemas.microsoft.com/office/drawing/2014/main" id="{A98909B9-957F-604D-31B2-CB0FFA6F4EEA}"/>
              </a:ext>
            </a:extLst>
          </p:cNvPr>
          <p:cNvPicPr>
            <a:picLocks noChangeAspect="1"/>
          </p:cNvPicPr>
          <p:nvPr/>
        </p:nvPicPr>
        <p:blipFill>
          <a:blip r:embed="rId6"/>
          <a:stretch>
            <a:fillRect/>
          </a:stretch>
        </p:blipFill>
        <p:spPr>
          <a:xfrm>
            <a:off x="3523418" y="1569602"/>
            <a:ext cx="1816458" cy="877751"/>
          </a:xfrm>
          <a:prstGeom prst="rect">
            <a:avLst/>
          </a:prstGeom>
        </p:spPr>
      </p:pic>
      <p:pic>
        <p:nvPicPr>
          <p:cNvPr id="32" name="Picture 31" descr="A blue circle with white text&#10;&#10;AI-generated content may be incorrect.">
            <a:extLst>
              <a:ext uri="{FF2B5EF4-FFF2-40B4-BE49-F238E27FC236}">
                <a16:creationId xmlns:a16="http://schemas.microsoft.com/office/drawing/2014/main" id="{F0D08B4B-13BB-8105-E658-868B6C3DE30D}"/>
              </a:ext>
            </a:extLst>
          </p:cNvPr>
          <p:cNvPicPr>
            <a:picLocks noChangeAspect="1"/>
          </p:cNvPicPr>
          <p:nvPr/>
        </p:nvPicPr>
        <p:blipFill>
          <a:blip r:embed="rId7"/>
          <a:stretch>
            <a:fillRect/>
          </a:stretch>
        </p:blipFill>
        <p:spPr>
          <a:xfrm>
            <a:off x="7027711" y="1496596"/>
            <a:ext cx="1017948" cy="1017948"/>
          </a:xfrm>
          <a:prstGeom prst="rect">
            <a:avLst/>
          </a:prstGeom>
        </p:spPr>
      </p:pic>
      <p:pic>
        <p:nvPicPr>
          <p:cNvPr id="34" name="Picture 33" descr="A black background with white text&#10;&#10;AI-generated content may be incorrect.">
            <a:extLst>
              <a:ext uri="{FF2B5EF4-FFF2-40B4-BE49-F238E27FC236}">
                <a16:creationId xmlns:a16="http://schemas.microsoft.com/office/drawing/2014/main" id="{02F98641-CB9D-5945-8814-BEC37E01ABFC}"/>
              </a:ext>
            </a:extLst>
          </p:cNvPr>
          <p:cNvPicPr>
            <a:picLocks noChangeAspect="1"/>
          </p:cNvPicPr>
          <p:nvPr/>
        </p:nvPicPr>
        <p:blipFill>
          <a:blip r:embed="rId8"/>
          <a:stretch>
            <a:fillRect/>
          </a:stretch>
        </p:blipFill>
        <p:spPr>
          <a:xfrm>
            <a:off x="971950" y="3429000"/>
            <a:ext cx="1426346" cy="853369"/>
          </a:xfrm>
          <a:prstGeom prst="rect">
            <a:avLst/>
          </a:prstGeom>
        </p:spPr>
      </p:pic>
      <p:pic>
        <p:nvPicPr>
          <p:cNvPr id="36" name="Picture 35" descr="A black background with white text&#10;&#10;AI-generated content may be incorrect.">
            <a:extLst>
              <a:ext uri="{FF2B5EF4-FFF2-40B4-BE49-F238E27FC236}">
                <a16:creationId xmlns:a16="http://schemas.microsoft.com/office/drawing/2014/main" id="{2EE3F6BD-2568-2DA0-8AC9-48E33887153F}"/>
              </a:ext>
            </a:extLst>
          </p:cNvPr>
          <p:cNvPicPr>
            <a:picLocks noChangeAspect="1"/>
          </p:cNvPicPr>
          <p:nvPr/>
        </p:nvPicPr>
        <p:blipFill>
          <a:blip r:embed="rId9"/>
          <a:stretch>
            <a:fillRect/>
          </a:stretch>
        </p:blipFill>
        <p:spPr>
          <a:xfrm>
            <a:off x="3431985" y="3483859"/>
            <a:ext cx="1999323" cy="798510"/>
          </a:xfrm>
          <a:prstGeom prst="rect">
            <a:avLst/>
          </a:prstGeom>
        </p:spPr>
      </p:pic>
    </p:spTree>
    <p:extLst>
      <p:ext uri="{BB962C8B-B14F-4D97-AF65-F5344CB8AC3E}">
        <p14:creationId xmlns:p14="http://schemas.microsoft.com/office/powerpoint/2010/main" val="2068831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E551A-319E-7F96-B24C-B721A5B710DD}"/>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EFAC838E-7837-AD72-5D30-7C1A62A2B7F0}"/>
              </a:ext>
            </a:extLst>
          </p:cNvPr>
          <p:cNvSpPr/>
          <p:nvPr/>
        </p:nvSpPr>
        <p:spPr>
          <a:xfrm>
            <a:off x="337432" y="1938898"/>
            <a:ext cx="934478" cy="934478"/>
          </a:xfrm>
          <a:prstGeom prst="ellipse">
            <a:avLst/>
          </a:prstGeom>
          <a:solidFill>
            <a:srgbClr val="CC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579149B-3D56-8EFE-8726-55DD493C493E}"/>
              </a:ext>
            </a:extLst>
          </p:cNvPr>
          <p:cNvSpPr/>
          <p:nvPr/>
        </p:nvSpPr>
        <p:spPr>
          <a:xfrm>
            <a:off x="337432" y="3877701"/>
            <a:ext cx="934478" cy="934478"/>
          </a:xfrm>
          <a:prstGeom prst="ellipse">
            <a:avLst/>
          </a:prstGeom>
          <a:solidFill>
            <a:srgbClr val="E0B85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4356A16-AA56-D7D2-BF42-E92440D2E904}"/>
              </a:ext>
            </a:extLst>
          </p:cNvPr>
          <p:cNvSpPr/>
          <p:nvPr/>
        </p:nvSpPr>
        <p:spPr>
          <a:xfrm>
            <a:off x="7893263" y="3877701"/>
            <a:ext cx="934478" cy="934478"/>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CA21A96D-A100-01BC-A420-270777C73145}"/>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0D57455-E568-8752-2AC9-EED4F4DC6FBD}"/>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3A439A41-776C-D0C1-ADFB-FAB36C30538E}"/>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What to do next</a:t>
            </a:r>
            <a:endParaRPr lang="en-GB" sz="3200" b="1" dirty="0">
              <a:solidFill>
                <a:schemeClr val="accent2"/>
              </a:solidFill>
              <a:latin typeface="Franklin Gothic Medium" panose="020B0603020102020204" pitchFamily="34" charset="0"/>
            </a:endParaRPr>
          </a:p>
        </p:txBody>
      </p:sp>
      <p:sp>
        <p:nvSpPr>
          <p:cNvPr id="5" name="Oval 4">
            <a:extLst>
              <a:ext uri="{FF2B5EF4-FFF2-40B4-BE49-F238E27FC236}">
                <a16:creationId xmlns:a16="http://schemas.microsoft.com/office/drawing/2014/main" id="{FD9DB15F-8105-986F-EB0C-322126F8C818}"/>
              </a:ext>
            </a:extLst>
          </p:cNvPr>
          <p:cNvSpPr/>
          <p:nvPr/>
        </p:nvSpPr>
        <p:spPr>
          <a:xfrm>
            <a:off x="3195281" y="1975242"/>
            <a:ext cx="2732890" cy="2732888"/>
          </a:xfrm>
          <a:prstGeom prst="ellipse">
            <a:avLst/>
          </a:prstGeom>
          <a:noFill/>
          <a:ln w="3810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of Rectangle 21">
            <a:extLst>
              <a:ext uri="{FF2B5EF4-FFF2-40B4-BE49-F238E27FC236}">
                <a16:creationId xmlns:a16="http://schemas.microsoft.com/office/drawing/2014/main" id="{5860259F-D3E0-F0FF-9867-77903A527061}"/>
              </a:ext>
            </a:extLst>
          </p:cNvPr>
          <p:cNvSpPr/>
          <p:nvPr/>
        </p:nvSpPr>
        <p:spPr>
          <a:xfrm flipH="1">
            <a:off x="5916962" y="1793874"/>
            <a:ext cx="2758726" cy="944514"/>
          </a:xfrm>
          <a:prstGeom prst="round2DiagRect">
            <a:avLst>
              <a:gd name="adj1" fmla="val 6476"/>
              <a:gd name="adj2" fmla="val 2984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Budgeting</a:t>
            </a:r>
          </a:p>
        </p:txBody>
      </p:sp>
      <p:cxnSp>
        <p:nvCxnSpPr>
          <p:cNvPr id="10" name="Straight Connector 9">
            <a:extLst>
              <a:ext uri="{FF2B5EF4-FFF2-40B4-BE49-F238E27FC236}">
                <a16:creationId xmlns:a16="http://schemas.microsoft.com/office/drawing/2014/main" id="{0CED25E5-4F08-F095-6CD1-D609A7F8A449}"/>
              </a:ext>
            </a:extLst>
          </p:cNvPr>
          <p:cNvCxnSpPr>
            <a:cxnSpLocks/>
          </p:cNvCxnSpPr>
          <p:nvPr/>
        </p:nvCxnSpPr>
        <p:spPr>
          <a:xfrm>
            <a:off x="6016531" y="3140125"/>
            <a:ext cx="2348284" cy="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CCE7EFA-D8C4-B231-A04A-B0ACEA37C9B5}"/>
              </a:ext>
            </a:extLst>
          </p:cNvPr>
          <p:cNvSpPr/>
          <p:nvPr/>
        </p:nvSpPr>
        <p:spPr>
          <a:xfrm>
            <a:off x="7893263" y="1938898"/>
            <a:ext cx="934478" cy="934478"/>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4C53D61-0956-9C0A-06FB-266EB9A97257}"/>
              </a:ext>
            </a:extLst>
          </p:cNvPr>
          <p:cNvCxnSpPr>
            <a:cxnSpLocks/>
          </p:cNvCxnSpPr>
          <p:nvPr/>
        </p:nvCxnSpPr>
        <p:spPr>
          <a:xfrm flipV="1">
            <a:off x="8315859" y="2915838"/>
            <a:ext cx="0" cy="134870"/>
          </a:xfrm>
          <a:prstGeom prst="line">
            <a:avLst/>
          </a:prstGeom>
          <a:ln w="381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Round Diagonal Corner of Rectangle 20">
            <a:extLst>
              <a:ext uri="{FF2B5EF4-FFF2-40B4-BE49-F238E27FC236}">
                <a16:creationId xmlns:a16="http://schemas.microsoft.com/office/drawing/2014/main" id="{70DC90B2-B259-EBFD-40F7-0B072ECDB85D}"/>
              </a:ext>
            </a:extLst>
          </p:cNvPr>
          <p:cNvSpPr/>
          <p:nvPr/>
        </p:nvSpPr>
        <p:spPr>
          <a:xfrm flipH="1">
            <a:off x="5916962" y="4018010"/>
            <a:ext cx="2758726" cy="944514"/>
          </a:xfrm>
          <a:prstGeom prst="round2DiagRect">
            <a:avLst>
              <a:gd name="adj1" fmla="val 31225"/>
              <a:gd name="adj2" fmla="val 5823"/>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Use the information from today to get started</a:t>
            </a:r>
          </a:p>
        </p:txBody>
      </p:sp>
      <p:cxnSp>
        <p:nvCxnSpPr>
          <p:cNvPr id="14" name="Straight Connector 13">
            <a:extLst>
              <a:ext uri="{FF2B5EF4-FFF2-40B4-BE49-F238E27FC236}">
                <a16:creationId xmlns:a16="http://schemas.microsoft.com/office/drawing/2014/main" id="{84EE2ECC-F7D5-8D45-2E87-BD29A995234C}"/>
              </a:ext>
            </a:extLst>
          </p:cNvPr>
          <p:cNvCxnSpPr>
            <a:cxnSpLocks/>
          </p:cNvCxnSpPr>
          <p:nvPr/>
        </p:nvCxnSpPr>
        <p:spPr>
          <a:xfrm>
            <a:off x="6016531" y="3644771"/>
            <a:ext cx="2348284" cy="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E856A2-3750-4D0E-D6A7-5BFCCD0CE580}"/>
              </a:ext>
            </a:extLst>
          </p:cNvPr>
          <p:cNvCxnSpPr>
            <a:cxnSpLocks/>
          </p:cNvCxnSpPr>
          <p:nvPr/>
        </p:nvCxnSpPr>
        <p:spPr>
          <a:xfrm flipV="1">
            <a:off x="8315859" y="3662023"/>
            <a:ext cx="0" cy="134870"/>
          </a:xfrm>
          <a:prstGeom prst="line">
            <a:avLst/>
          </a:prstGeom>
          <a:ln w="381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8" name="Round Diagonal Corner of Rectangle 19">
            <a:extLst>
              <a:ext uri="{FF2B5EF4-FFF2-40B4-BE49-F238E27FC236}">
                <a16:creationId xmlns:a16="http://schemas.microsoft.com/office/drawing/2014/main" id="{28DFF8D9-369D-EA52-5617-BD7884E9F8EB}"/>
              </a:ext>
            </a:extLst>
          </p:cNvPr>
          <p:cNvSpPr/>
          <p:nvPr/>
        </p:nvSpPr>
        <p:spPr>
          <a:xfrm flipH="1">
            <a:off x="472612" y="4018010"/>
            <a:ext cx="2758726" cy="944514"/>
          </a:xfrm>
          <a:prstGeom prst="round2DiagRect">
            <a:avLst>
              <a:gd name="adj1" fmla="val 6476"/>
              <a:gd name="adj2" fmla="val 29844"/>
            </a:avLst>
          </a:prstGeom>
          <a:solidFill>
            <a:srgbClr val="E0B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Investigate what savings &amp; investments you have</a:t>
            </a:r>
          </a:p>
        </p:txBody>
      </p:sp>
      <p:cxnSp>
        <p:nvCxnSpPr>
          <p:cNvPr id="19" name="Straight Connector 18">
            <a:extLst>
              <a:ext uri="{FF2B5EF4-FFF2-40B4-BE49-F238E27FC236}">
                <a16:creationId xmlns:a16="http://schemas.microsoft.com/office/drawing/2014/main" id="{DF17CC6F-097C-048D-459D-12232C1E8393}"/>
              </a:ext>
            </a:extLst>
          </p:cNvPr>
          <p:cNvCxnSpPr>
            <a:cxnSpLocks/>
          </p:cNvCxnSpPr>
          <p:nvPr/>
        </p:nvCxnSpPr>
        <p:spPr>
          <a:xfrm>
            <a:off x="804671" y="3644771"/>
            <a:ext cx="2348284" cy="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9DEF2D-C599-0213-7D6F-D285A8F2F90B}"/>
              </a:ext>
            </a:extLst>
          </p:cNvPr>
          <p:cNvCxnSpPr>
            <a:cxnSpLocks/>
          </p:cNvCxnSpPr>
          <p:nvPr/>
        </p:nvCxnSpPr>
        <p:spPr>
          <a:xfrm flipV="1">
            <a:off x="804671" y="3662023"/>
            <a:ext cx="0" cy="134870"/>
          </a:xfrm>
          <a:prstGeom prst="line">
            <a:avLst/>
          </a:prstGeom>
          <a:ln w="3810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2" name="Round Diagonal Corner of Rectangle 18">
            <a:extLst>
              <a:ext uri="{FF2B5EF4-FFF2-40B4-BE49-F238E27FC236}">
                <a16:creationId xmlns:a16="http://schemas.microsoft.com/office/drawing/2014/main" id="{F333CC20-478A-B999-0D17-7DF8C265824C}"/>
              </a:ext>
            </a:extLst>
          </p:cNvPr>
          <p:cNvSpPr/>
          <p:nvPr/>
        </p:nvSpPr>
        <p:spPr>
          <a:xfrm flipH="1">
            <a:off x="472612" y="1793875"/>
            <a:ext cx="2758726" cy="944514"/>
          </a:xfrm>
          <a:prstGeom prst="round2DiagRect">
            <a:avLst>
              <a:gd name="adj1" fmla="val 31225"/>
              <a:gd name="adj2" fmla="val 5823"/>
            </a:avLst>
          </a:prstGeom>
          <a:solidFill>
            <a:srgbClr val="E2F0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itchFamily="2" charset="2"/>
              <a:buChar char="§"/>
            </a:pPr>
            <a:r>
              <a:rPr lang="en-US" dirty="0">
                <a:solidFill>
                  <a:schemeClr val="tx1"/>
                </a:solidFill>
                <a:latin typeface="Nunito" pitchFamily="2" charset="0"/>
              </a:rPr>
              <a:t>Engage with your LGPS Benefits</a:t>
            </a:r>
          </a:p>
        </p:txBody>
      </p:sp>
      <p:cxnSp>
        <p:nvCxnSpPr>
          <p:cNvPr id="23" name="Straight Connector 22">
            <a:extLst>
              <a:ext uri="{FF2B5EF4-FFF2-40B4-BE49-F238E27FC236}">
                <a16:creationId xmlns:a16="http://schemas.microsoft.com/office/drawing/2014/main" id="{7EA05729-9D8D-7BF8-3B4B-76142ACAD2A4}"/>
              </a:ext>
            </a:extLst>
          </p:cNvPr>
          <p:cNvCxnSpPr>
            <a:cxnSpLocks/>
          </p:cNvCxnSpPr>
          <p:nvPr/>
        </p:nvCxnSpPr>
        <p:spPr>
          <a:xfrm>
            <a:off x="804671" y="3140125"/>
            <a:ext cx="2348284" cy="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4DC515C-7DE7-1A43-A4D4-12FD415E5DB0}"/>
              </a:ext>
            </a:extLst>
          </p:cNvPr>
          <p:cNvCxnSpPr>
            <a:cxnSpLocks/>
          </p:cNvCxnSpPr>
          <p:nvPr/>
        </p:nvCxnSpPr>
        <p:spPr>
          <a:xfrm flipV="1">
            <a:off x="804671" y="2915838"/>
            <a:ext cx="0" cy="134870"/>
          </a:xfrm>
          <a:prstGeom prst="line">
            <a:avLst/>
          </a:prstGeom>
          <a:ln w="381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4FB3C15-A0D8-C804-DA59-42BAC61A0B1B}"/>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B61E547D-5CA7-F0CD-8991-AFBCF5818BBE}"/>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25" name="Picture 24" descr="A person and person laughing&#10;&#10;AI-generated content may be incorrect.">
            <a:extLst>
              <a:ext uri="{FF2B5EF4-FFF2-40B4-BE49-F238E27FC236}">
                <a16:creationId xmlns:a16="http://schemas.microsoft.com/office/drawing/2014/main" id="{A120B2BE-C21C-81E7-8305-29DCFFC401EB}"/>
              </a:ext>
            </a:extLst>
          </p:cNvPr>
          <p:cNvPicPr>
            <a:picLocks noChangeAspect="1"/>
          </p:cNvPicPr>
          <p:nvPr/>
        </p:nvPicPr>
        <p:blipFill>
          <a:blip r:embed="rId4"/>
          <a:stretch>
            <a:fillRect/>
          </a:stretch>
        </p:blipFill>
        <p:spPr>
          <a:xfrm>
            <a:off x="3329234" y="2122952"/>
            <a:ext cx="2485530" cy="2485530"/>
          </a:xfrm>
          <a:prstGeom prst="rect">
            <a:avLst/>
          </a:prstGeom>
        </p:spPr>
      </p:pic>
    </p:spTree>
    <p:extLst>
      <p:ext uri="{BB962C8B-B14F-4D97-AF65-F5344CB8AC3E}">
        <p14:creationId xmlns:p14="http://schemas.microsoft.com/office/powerpoint/2010/main" val="3443156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4C2A-6C7E-2D95-9BA5-D4588C93D8FD}"/>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B3FB47A-98B3-2135-C43A-03C6721ABE1C}"/>
              </a:ext>
            </a:extLst>
          </p:cNvPr>
          <p:cNvCxnSpPr/>
          <p:nvPr/>
        </p:nvCxnSpPr>
        <p:spPr>
          <a:xfrm>
            <a:off x="431800" y="534725"/>
            <a:ext cx="837882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34C958E0-038F-15CD-E023-2233437BAA50}"/>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US" sz="1200" dirty="0">
                <a:solidFill>
                  <a:srgbClr val="4F7040"/>
                </a:solidFill>
              </a:rPr>
              <a:t>PENSION AWARENESS WEEK 2025</a:t>
            </a:r>
          </a:p>
        </p:txBody>
      </p:sp>
      <p:sp>
        <p:nvSpPr>
          <p:cNvPr id="28" name="TextBox 27">
            <a:extLst>
              <a:ext uri="{FF2B5EF4-FFF2-40B4-BE49-F238E27FC236}">
                <a16:creationId xmlns:a16="http://schemas.microsoft.com/office/drawing/2014/main" id="{ACF32F0D-8054-39F7-F8D0-6334FFA6331E}"/>
              </a:ext>
            </a:extLst>
          </p:cNvPr>
          <p:cNvSpPr txBox="1"/>
          <p:nvPr/>
        </p:nvSpPr>
        <p:spPr>
          <a:xfrm>
            <a:off x="356237" y="697264"/>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Any questions?</a:t>
            </a:r>
            <a:endParaRPr lang="en-GB" sz="3200" b="1" dirty="0">
              <a:solidFill>
                <a:schemeClr val="accent2"/>
              </a:solidFill>
              <a:latin typeface="Franklin Gothic Medium" panose="020B0603020102020204" pitchFamily="34" charset="0"/>
            </a:endParaRPr>
          </a:p>
        </p:txBody>
      </p:sp>
      <p:sp>
        <p:nvSpPr>
          <p:cNvPr id="3" name="TextBox 2">
            <a:extLst>
              <a:ext uri="{FF2B5EF4-FFF2-40B4-BE49-F238E27FC236}">
                <a16:creationId xmlns:a16="http://schemas.microsoft.com/office/drawing/2014/main" id="{D9D1FAA1-8011-9DE1-5232-F3D26636995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pic>
        <p:nvPicPr>
          <p:cNvPr id="4" name="Picture 3" descr="A close-up of a sign&#10;&#10;AI-generated content may be incorrect.">
            <a:extLst>
              <a:ext uri="{FF2B5EF4-FFF2-40B4-BE49-F238E27FC236}">
                <a16:creationId xmlns:a16="http://schemas.microsoft.com/office/drawing/2014/main" id="{F406EFA8-BED4-2C98-87E6-ECEBF1F0005A}"/>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5" name="Picture 4">
            <a:extLst>
              <a:ext uri="{FF2B5EF4-FFF2-40B4-BE49-F238E27FC236}">
                <a16:creationId xmlns:a16="http://schemas.microsoft.com/office/drawing/2014/main" id="{998D1870-5BD0-B58F-5449-08940DBC3162}"/>
              </a:ext>
            </a:extLst>
          </p:cNvPr>
          <p:cNvPicPr>
            <a:picLocks noChangeAspect="1"/>
          </p:cNvPicPr>
          <p:nvPr/>
        </p:nvPicPr>
        <p:blipFill>
          <a:blip r:embed="rId4"/>
          <a:stretch>
            <a:fillRect/>
          </a:stretch>
        </p:blipFill>
        <p:spPr>
          <a:xfrm>
            <a:off x="513783" y="1795234"/>
            <a:ext cx="8116433" cy="3267531"/>
          </a:xfrm>
          <a:prstGeom prst="rect">
            <a:avLst/>
          </a:prstGeom>
        </p:spPr>
      </p:pic>
    </p:spTree>
    <p:extLst>
      <p:ext uri="{BB962C8B-B14F-4D97-AF65-F5344CB8AC3E}">
        <p14:creationId xmlns:p14="http://schemas.microsoft.com/office/powerpoint/2010/main" val="145440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FCDBC-AB52-D931-EF07-F676BCACF062}"/>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EC8306E8-AF16-0471-63A1-408F09C52D1D}"/>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AD0C0F0A-7B78-1A62-5EDC-25424307F0A3}"/>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85FAE4E-1C7B-AC0B-5B84-B1468063FF5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5E5D88F3-F5AC-1938-9B3E-F91DFA622162}"/>
              </a:ext>
            </a:extLst>
          </p:cNvPr>
          <p:cNvSpPr txBox="1">
            <a:spLocks/>
          </p:cNvSpPr>
          <p:nvPr/>
        </p:nvSpPr>
        <p:spPr>
          <a:xfrm>
            <a:off x="431800" y="365127"/>
            <a:ext cx="7886700" cy="10613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From 1 April 2014</a:t>
            </a:r>
          </a:p>
        </p:txBody>
      </p:sp>
      <p:sp>
        <p:nvSpPr>
          <p:cNvPr id="4" name="Content Placeholder 4">
            <a:extLst>
              <a:ext uri="{FF2B5EF4-FFF2-40B4-BE49-F238E27FC236}">
                <a16:creationId xmlns:a16="http://schemas.microsoft.com/office/drawing/2014/main" id="{32278412-87F5-7FBF-E84F-6F112530A4BB}"/>
              </a:ext>
            </a:extLst>
          </p:cNvPr>
          <p:cNvSpPr txBox="1">
            <a:spLocks/>
          </p:cNvSpPr>
          <p:nvPr/>
        </p:nvSpPr>
        <p:spPr>
          <a:xfrm>
            <a:off x="628650" y="1825625"/>
            <a:ext cx="7886700" cy="351262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1800"/>
              </a:spcAft>
              <a:buFont typeface="Arial" panose="020B0604020202020204" pitchFamily="34" charset="0"/>
              <a:buChar char="•"/>
            </a:pPr>
            <a:r>
              <a:rPr lang="en-GB" altLang="en-US" dirty="0">
                <a:latin typeface="Nunito" pitchFamily="2" charset="0"/>
              </a:rPr>
              <a:t>All active members are in the </a:t>
            </a:r>
            <a:r>
              <a:rPr lang="en-GB" altLang="en-US" b="1" dirty="0">
                <a:latin typeface="Nunito" pitchFamily="2" charset="0"/>
              </a:rPr>
              <a:t>CARE scheme</a:t>
            </a:r>
            <a:endParaRPr lang="en-GB" altLang="en-US" dirty="0">
              <a:latin typeface="Nunito" pitchFamily="2" charset="0"/>
            </a:endParaRPr>
          </a:p>
          <a:p>
            <a:pPr marL="342900" indent="-342900" algn="l">
              <a:spcAft>
                <a:spcPts val="1800"/>
              </a:spcAft>
              <a:buFont typeface="Arial" panose="020B0604020202020204" pitchFamily="34" charset="0"/>
              <a:buChar char="•"/>
            </a:pPr>
            <a:r>
              <a:rPr lang="en-GB" altLang="en-US" dirty="0">
                <a:latin typeface="Nunito" pitchFamily="2" charset="0"/>
              </a:rPr>
              <a:t>Defined benefit</a:t>
            </a:r>
          </a:p>
          <a:p>
            <a:pPr marL="342900" indent="-342900" algn="l">
              <a:spcAft>
                <a:spcPts val="1800"/>
              </a:spcAft>
              <a:buFont typeface="Arial" panose="020B0604020202020204" pitchFamily="34" charset="0"/>
              <a:buChar char="•"/>
            </a:pPr>
            <a:r>
              <a:rPr lang="en-GB" altLang="en-US" dirty="0">
                <a:latin typeface="Nunito" pitchFamily="2" charset="0"/>
              </a:rPr>
              <a:t>1/49 accrual rate </a:t>
            </a:r>
          </a:p>
          <a:p>
            <a:pPr marL="342900" indent="-342900" algn="l">
              <a:spcAft>
                <a:spcPts val="1800"/>
              </a:spcAft>
              <a:buFont typeface="Arial" panose="020B0604020202020204" pitchFamily="34" charset="0"/>
              <a:buChar char="•"/>
            </a:pPr>
            <a:r>
              <a:rPr lang="en-GB" altLang="en-US" dirty="0">
                <a:latin typeface="Nunito" pitchFamily="2" charset="0"/>
              </a:rPr>
              <a:t>Revalued in line with inflation</a:t>
            </a:r>
          </a:p>
          <a:p>
            <a:pPr marL="342900" indent="-342900" algn="l">
              <a:spcAft>
                <a:spcPts val="1800"/>
              </a:spcAft>
              <a:buFont typeface="Arial" panose="020B0604020202020204" pitchFamily="34" charset="0"/>
              <a:buChar char="•"/>
            </a:pPr>
            <a:r>
              <a:rPr lang="en-GB" altLang="en-US" dirty="0">
                <a:latin typeface="Nunito" pitchFamily="2" charset="0"/>
              </a:rPr>
              <a:t>Normal pension age linked to State pension age </a:t>
            </a:r>
          </a:p>
          <a:p>
            <a:pPr marL="342900" indent="-342900" algn="l">
              <a:spcAft>
                <a:spcPts val="1800"/>
              </a:spcAft>
              <a:buFont typeface="Arial" panose="020B0604020202020204" pitchFamily="34" charset="0"/>
              <a:buChar char="•"/>
            </a:pPr>
            <a:r>
              <a:rPr lang="en-GB" altLang="en-US" dirty="0">
                <a:latin typeface="Nunito" pitchFamily="2" charset="0"/>
              </a:rPr>
              <a:t>Contribution flexibility (50/50 option)</a:t>
            </a:r>
            <a:endParaRPr lang="en-GB" altLang="en-US" i="1" dirty="0">
              <a:latin typeface="Nunito" pitchFamily="2" charset="0"/>
            </a:endParaRPr>
          </a:p>
        </p:txBody>
      </p:sp>
      <p:pic>
        <p:nvPicPr>
          <p:cNvPr id="5" name="Picture 4" descr="A close-up of a sign&#10;&#10;AI-generated content may be incorrect.">
            <a:extLst>
              <a:ext uri="{FF2B5EF4-FFF2-40B4-BE49-F238E27FC236}">
                <a16:creationId xmlns:a16="http://schemas.microsoft.com/office/drawing/2014/main" id="{6D10E8D7-6740-3BD3-CB5B-F9FB16C80F31}"/>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869504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B9E5584A-C9A0-9935-7768-E51706F4D0B1}"/>
              </a:ext>
            </a:extLst>
          </p:cNvPr>
          <p:cNvSpPr txBox="1"/>
          <p:nvPr/>
        </p:nvSpPr>
        <p:spPr>
          <a:xfrm>
            <a:off x="33337" y="5887615"/>
            <a:ext cx="9077325" cy="923330"/>
          </a:xfrm>
          <a:prstGeom prst="rect">
            <a:avLst/>
          </a:prstGeom>
          <a:solidFill>
            <a:srgbClr val="4F7040"/>
          </a:solidFill>
        </p:spPr>
        <p:txBody>
          <a:bodyPr wrap="square" rtlCol="0">
            <a:spAutoFit/>
          </a:bodyPr>
          <a:lstStyle/>
          <a:p>
            <a:endParaRPr lang="en-GB" dirty="0">
              <a:solidFill>
                <a:srgbClr val="4F7040"/>
              </a:solidFill>
            </a:endParaRPr>
          </a:p>
          <a:p>
            <a:endParaRPr lang="en-GB" dirty="0">
              <a:solidFill>
                <a:srgbClr val="4F7040"/>
              </a:solidFill>
            </a:endParaRPr>
          </a:p>
          <a:p>
            <a:endParaRPr lang="en-GB" dirty="0">
              <a:solidFill>
                <a:srgbClr val="4F7040"/>
              </a:solidFill>
            </a:endParaRPr>
          </a:p>
        </p:txBody>
      </p:sp>
      <p:cxnSp>
        <p:nvCxnSpPr>
          <p:cNvPr id="8" name="Straight Connector 7">
            <a:extLst>
              <a:ext uri="{FF2B5EF4-FFF2-40B4-BE49-F238E27FC236}">
                <a16:creationId xmlns:a16="http://schemas.microsoft.com/office/drawing/2014/main" id="{888F53F4-D904-15B3-3C9A-877A54B71F1B}"/>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pic>
        <p:nvPicPr>
          <p:cNvPr id="17" name="Picture 16" descr="A black and white sign with black text&#10;&#10;Description automatically generated">
            <a:extLst>
              <a:ext uri="{FF2B5EF4-FFF2-40B4-BE49-F238E27FC236}">
                <a16:creationId xmlns:a16="http://schemas.microsoft.com/office/drawing/2014/main" id="{9F63C92C-A70A-9F8E-ADBB-C5D51699C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411" y="5429314"/>
            <a:ext cx="1864339" cy="401445"/>
          </a:xfrm>
          <a:prstGeom prst="rect">
            <a:avLst/>
          </a:prstGeom>
        </p:spPr>
      </p:pic>
      <p:sp>
        <p:nvSpPr>
          <p:cNvPr id="2" name="Content Placeholder 4">
            <a:extLst>
              <a:ext uri="{FF2B5EF4-FFF2-40B4-BE49-F238E27FC236}">
                <a16:creationId xmlns:a16="http://schemas.microsoft.com/office/drawing/2014/main" id="{FDBB97BE-CA79-E1EB-ECBF-63B30A8F8B79}"/>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rgbClr val="4F7040"/>
                </a:solidFill>
                <a:latin typeface="Nunito" pitchFamily="2" charset="0"/>
                <a:cs typeface="Times New Roman" panose="02020603050405020304" pitchFamily="18" charset="0"/>
              </a:rPr>
              <a:t>Pension awareness week 2025</a:t>
            </a:r>
            <a:endParaRPr lang="en-US" sz="1200" dirty="0">
              <a:solidFill>
                <a:srgbClr val="4F7040"/>
              </a:solidFill>
            </a:endParaRPr>
          </a:p>
        </p:txBody>
      </p:sp>
      <p:sp>
        <p:nvSpPr>
          <p:cNvPr id="3" name="TextBox 2">
            <a:extLst>
              <a:ext uri="{FF2B5EF4-FFF2-40B4-BE49-F238E27FC236}">
                <a16:creationId xmlns:a16="http://schemas.microsoft.com/office/drawing/2014/main" id="{0B5E583C-454B-C7D6-B910-311FC7F4E0CF}"/>
              </a:ext>
            </a:extLst>
          </p:cNvPr>
          <p:cNvSpPr txBox="1"/>
          <p:nvPr/>
        </p:nvSpPr>
        <p:spPr>
          <a:xfrm>
            <a:off x="431800" y="696625"/>
            <a:ext cx="8529950" cy="584775"/>
          </a:xfrm>
          <a:prstGeom prst="rect">
            <a:avLst/>
          </a:prstGeom>
          <a:noFill/>
        </p:spPr>
        <p:txBody>
          <a:bodyPr wrap="square">
            <a:spAutoFit/>
          </a:bodyPr>
          <a:lstStyle/>
          <a:p>
            <a:r>
              <a:rPr lang="en-GB" sz="3200" b="1" dirty="0">
                <a:solidFill>
                  <a:schemeClr val="accent2"/>
                </a:solidFill>
                <a:latin typeface="Nunito" pitchFamily="2" charset="0"/>
                <a:cs typeface="Times New Roman" panose="02020603050405020304" pitchFamily="18" charset="0"/>
              </a:rPr>
              <a:t>Useful links  </a:t>
            </a:r>
            <a:endParaRPr lang="en-GB" sz="3200" b="1" dirty="0">
              <a:solidFill>
                <a:schemeClr val="accent2"/>
              </a:solidFill>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B6D99F9E-EF33-7315-1BC1-9BD11ECFDD5B}"/>
              </a:ext>
            </a:extLst>
          </p:cNvPr>
          <p:cNvGraphicFramePr>
            <a:graphicFrameLocks noGrp="1"/>
          </p:cNvGraphicFramePr>
          <p:nvPr/>
        </p:nvGraphicFramePr>
        <p:xfrm>
          <a:off x="431800" y="1280585"/>
          <a:ext cx="8147756" cy="4149544"/>
        </p:xfrm>
        <a:graphic>
          <a:graphicData uri="http://schemas.openxmlformats.org/drawingml/2006/table">
            <a:tbl>
              <a:tblPr firstRow="1" bandRow="1">
                <a:tableStyleId>{E8B1032C-EA38-4F05-BA0D-38AFFFC7BED3}</a:tableStyleId>
              </a:tblPr>
              <a:tblGrid>
                <a:gridCol w="2824380">
                  <a:extLst>
                    <a:ext uri="{9D8B030D-6E8A-4147-A177-3AD203B41FA5}">
                      <a16:colId xmlns:a16="http://schemas.microsoft.com/office/drawing/2014/main" val="1671736397"/>
                    </a:ext>
                  </a:extLst>
                </a:gridCol>
                <a:gridCol w="5323376">
                  <a:extLst>
                    <a:ext uri="{9D8B030D-6E8A-4147-A177-3AD203B41FA5}">
                      <a16:colId xmlns:a16="http://schemas.microsoft.com/office/drawing/2014/main" val="2276547380"/>
                    </a:ext>
                  </a:extLst>
                </a:gridCol>
              </a:tblGrid>
              <a:tr h="1000561">
                <a:tc>
                  <a:txBody>
                    <a:bodyPr/>
                    <a:lstStyle/>
                    <a:p>
                      <a:r>
                        <a:rPr lang="en-GB" dirty="0">
                          <a:latin typeface="Nunito" pitchFamily="2" charset="0"/>
                        </a:rPr>
                        <a:t>National LGPS member website</a:t>
                      </a:r>
                    </a:p>
                  </a:txBody>
                  <a:tcPr/>
                </a:tc>
                <a:tc>
                  <a:txBody>
                    <a:bodyPr/>
                    <a:lstStyle/>
                    <a:p>
                      <a:r>
                        <a:rPr lang="en-GB" dirty="0">
                          <a:latin typeface="Nunito" pitchFamily="2" charset="0"/>
                          <a:hlinkClick r:id="rId4"/>
                        </a:rPr>
                        <a:t>www.lgpsmember.org</a:t>
                      </a:r>
                      <a:endParaRPr lang="en-GB" dirty="0">
                        <a:latin typeface="Nunito" pitchFamily="2" charset="0"/>
                      </a:endParaRPr>
                    </a:p>
                    <a:p>
                      <a:r>
                        <a:rPr lang="en-GB" b="0" dirty="0">
                          <a:latin typeface="Nunito" pitchFamily="2" charset="0"/>
                        </a:rPr>
                        <a:t>Calculators, videos, FAQs, general information about the Scheme</a:t>
                      </a:r>
                    </a:p>
                  </a:txBody>
                  <a:tcPr/>
                </a:tc>
                <a:extLst>
                  <a:ext uri="{0D108BD9-81ED-4DB2-BD59-A6C34878D82A}">
                    <a16:rowId xmlns:a16="http://schemas.microsoft.com/office/drawing/2014/main" val="414230382"/>
                  </a:ext>
                </a:extLst>
              </a:tr>
              <a:tr h="405783">
                <a:tc>
                  <a:txBody>
                    <a:bodyPr/>
                    <a:lstStyle/>
                    <a:p>
                      <a:r>
                        <a:rPr lang="en-GB" b="1" dirty="0">
                          <a:latin typeface="Nunito" pitchFamily="2" charset="0"/>
                        </a:rPr>
                        <a:t>Pension fund website</a:t>
                      </a:r>
                    </a:p>
                  </a:txBody>
                  <a:tcPr/>
                </a:tc>
                <a:tc>
                  <a:txBody>
                    <a:bodyPr/>
                    <a:lstStyle/>
                    <a:p>
                      <a:r>
                        <a:rPr lang="en-GB" dirty="0">
                          <a:latin typeface="Nunito" pitchFamily="2" charset="0"/>
                          <a:hlinkClick r:id="rId5"/>
                        </a:rPr>
                        <a:t>https://www.rbkcpensionfund.org/</a:t>
                      </a:r>
                      <a:endParaRPr lang="en-GB" dirty="0">
                        <a:latin typeface="Nunito" pitchFamily="2" charset="0"/>
                      </a:endParaRPr>
                    </a:p>
                    <a:p>
                      <a:r>
                        <a:rPr lang="en-GB" dirty="0">
                          <a:latin typeface="Nunito" pitchFamily="2" charset="0"/>
                        </a:rPr>
                        <a:t>Pension forms, information about the Scheme</a:t>
                      </a:r>
                    </a:p>
                  </a:txBody>
                  <a:tcPr/>
                </a:tc>
                <a:extLst>
                  <a:ext uri="{0D108BD9-81ED-4DB2-BD59-A6C34878D82A}">
                    <a16:rowId xmlns:a16="http://schemas.microsoft.com/office/drawing/2014/main" val="3234298998"/>
                  </a:ext>
                </a:extLst>
              </a:tr>
              <a:tr h="405783">
                <a:tc>
                  <a:txBody>
                    <a:bodyPr/>
                    <a:lstStyle/>
                    <a:p>
                      <a:r>
                        <a:rPr lang="en-GB" b="1" dirty="0">
                          <a:latin typeface="Nunito" pitchFamily="2" charset="0"/>
                        </a:rPr>
                        <a:t>Member portal</a:t>
                      </a:r>
                    </a:p>
                  </a:txBody>
                  <a:tcPr/>
                </a:tc>
                <a:tc>
                  <a:txBody>
                    <a:bodyPr/>
                    <a:lstStyle/>
                    <a:p>
                      <a:r>
                        <a:rPr lang="en-GB" sz="1800" u="sng" kern="1200" dirty="0">
                          <a:solidFill>
                            <a:schemeClr val="tx1"/>
                          </a:solidFill>
                          <a:effectLst/>
                          <a:latin typeface="Nunito" pitchFamily="2" charset="0"/>
                          <a:ea typeface="+mn-ea"/>
                          <a:cs typeface="+mn-cs"/>
                          <a:hlinkClick r:id="rId6"/>
                        </a:rPr>
                        <a:t>https://mypension.rbkc.gov.uk</a:t>
                      </a:r>
                      <a:endParaRPr lang="en-GB" dirty="0">
                        <a:highlight>
                          <a:srgbClr val="FFFF00"/>
                        </a:highlight>
                        <a:latin typeface="Nunito" pitchFamily="2" charset="0"/>
                      </a:endParaRPr>
                    </a:p>
                    <a:p>
                      <a:r>
                        <a:rPr lang="en-GB" dirty="0">
                          <a:latin typeface="Nunito" pitchFamily="2" charset="0"/>
                        </a:rPr>
                        <a:t>View your benefit statement, use the benefit projector, update expression of wish details</a:t>
                      </a:r>
                    </a:p>
                  </a:txBody>
                  <a:tcPr/>
                </a:tc>
                <a:extLst>
                  <a:ext uri="{0D108BD9-81ED-4DB2-BD59-A6C34878D82A}">
                    <a16:rowId xmlns:a16="http://schemas.microsoft.com/office/drawing/2014/main" val="4126933688"/>
                  </a:ext>
                </a:extLst>
              </a:tr>
              <a:tr h="405783">
                <a:tc>
                  <a:txBody>
                    <a:bodyPr/>
                    <a:lstStyle/>
                    <a:p>
                      <a:r>
                        <a:rPr lang="en-GB" b="1" dirty="0">
                          <a:latin typeface="Nunito" pitchFamily="2" charset="0"/>
                        </a:rPr>
                        <a:t>Contact the fund</a:t>
                      </a:r>
                    </a:p>
                  </a:txBody>
                  <a:tcPr/>
                </a:tc>
                <a:tc>
                  <a:txBody>
                    <a:bodyPr/>
                    <a:lstStyle/>
                    <a:p>
                      <a:r>
                        <a:rPr lang="en-GB" dirty="0">
                          <a:latin typeface="Nunito" pitchFamily="2" charset="0"/>
                        </a:rPr>
                        <a:t>Email: pensions@rbkc.gov.uk</a:t>
                      </a:r>
                    </a:p>
                    <a:p>
                      <a:r>
                        <a:rPr lang="en-GB" dirty="0">
                          <a:latin typeface="Nunito" pitchFamily="2" charset="0"/>
                        </a:rPr>
                        <a:t>Phone: 020 7361 2323 (9am – 5pm, Mon - Fri)</a:t>
                      </a:r>
                    </a:p>
                    <a:p>
                      <a:r>
                        <a:rPr lang="en-GB" dirty="0">
                          <a:latin typeface="Nunito" pitchFamily="2" charset="0"/>
                        </a:rPr>
                        <a:t>Write to: RBKC Pensions Team, 3</a:t>
                      </a:r>
                      <a:r>
                        <a:rPr lang="en-GB" baseline="30000" dirty="0">
                          <a:latin typeface="Nunito" pitchFamily="2" charset="0"/>
                        </a:rPr>
                        <a:t>rd</a:t>
                      </a:r>
                      <a:r>
                        <a:rPr lang="en-GB" dirty="0">
                          <a:latin typeface="Nunito" pitchFamily="2" charset="0"/>
                        </a:rPr>
                        <a:t> Floor, The Town Hall, Hornton Street, London, W8 7NX</a:t>
                      </a:r>
                    </a:p>
                  </a:txBody>
                  <a:tcPr/>
                </a:tc>
                <a:extLst>
                  <a:ext uri="{0D108BD9-81ED-4DB2-BD59-A6C34878D82A}">
                    <a16:rowId xmlns:a16="http://schemas.microsoft.com/office/drawing/2014/main" val="2663662930"/>
                  </a:ext>
                </a:extLst>
              </a:tr>
              <a:tr h="405783">
                <a:tc>
                  <a:txBody>
                    <a:bodyPr/>
                    <a:lstStyle/>
                    <a:p>
                      <a:endParaRPr lang="en-GB" dirty="0">
                        <a:latin typeface="Nunito" pitchFamily="2" charset="0"/>
                      </a:endParaRPr>
                    </a:p>
                  </a:txBody>
                  <a:tcPr/>
                </a:tc>
                <a:tc>
                  <a:txBody>
                    <a:bodyPr/>
                    <a:lstStyle/>
                    <a:p>
                      <a:endParaRPr lang="en-GB" dirty="0">
                        <a:latin typeface="Nunito" pitchFamily="2" charset="0"/>
                      </a:endParaRPr>
                    </a:p>
                  </a:txBody>
                  <a:tcPr/>
                </a:tc>
                <a:extLst>
                  <a:ext uri="{0D108BD9-81ED-4DB2-BD59-A6C34878D82A}">
                    <a16:rowId xmlns:a16="http://schemas.microsoft.com/office/drawing/2014/main" val="3136894429"/>
                  </a:ext>
                </a:extLst>
              </a:tr>
            </a:tbl>
          </a:graphicData>
        </a:graphic>
      </p:graphicFrame>
      <p:sp>
        <p:nvSpPr>
          <p:cNvPr id="5" name="Rectangle 4">
            <a:extLst>
              <a:ext uri="{FF2B5EF4-FFF2-40B4-BE49-F238E27FC236}">
                <a16:creationId xmlns:a16="http://schemas.microsoft.com/office/drawing/2014/main" id="{23D1E1B4-241A-516D-8B22-EC6518A38613}"/>
              </a:ext>
            </a:extLst>
          </p:cNvPr>
          <p:cNvSpPr/>
          <p:nvPr/>
        </p:nvSpPr>
        <p:spPr>
          <a:xfrm>
            <a:off x="33337" y="47055"/>
            <a:ext cx="1035522" cy="224794"/>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116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4AC58-9041-1ED6-FDB3-B53A7C2F355B}"/>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5CE88652-FB4E-CAE0-FA7B-30E87BE4B41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DF7849C4-6634-7FB4-74E7-99AE82B1CA5D}"/>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A7FFF8AA-1630-ACB1-3E24-68A6F4FD9C2C}"/>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1D62C0F2-633A-8AA6-3A1D-3B3ABD61A407}"/>
              </a:ext>
            </a:extLst>
          </p:cNvPr>
          <p:cNvSpPr txBox="1">
            <a:spLocks/>
          </p:cNvSpPr>
          <p:nvPr/>
        </p:nvSpPr>
        <p:spPr>
          <a:xfrm>
            <a:off x="510754" y="874957"/>
            <a:ext cx="7886700" cy="529752"/>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CARE pension calculation</a:t>
            </a:r>
          </a:p>
        </p:txBody>
      </p:sp>
      <p:sp>
        <p:nvSpPr>
          <p:cNvPr id="10" name="TextBox 9">
            <a:extLst>
              <a:ext uri="{FF2B5EF4-FFF2-40B4-BE49-F238E27FC236}">
                <a16:creationId xmlns:a16="http://schemas.microsoft.com/office/drawing/2014/main" id="{DA5E8C83-8875-D8F3-B46E-2C6466807167}"/>
              </a:ext>
            </a:extLst>
          </p:cNvPr>
          <p:cNvSpPr txBox="1"/>
          <p:nvPr/>
        </p:nvSpPr>
        <p:spPr>
          <a:xfrm>
            <a:off x="5768353" y="2149016"/>
            <a:ext cx="720000" cy="1080000"/>
          </a:xfrm>
          <a:prstGeom prst="rect">
            <a:avLst/>
          </a:prstGeom>
          <a:noFill/>
        </p:spPr>
        <p:txBody>
          <a:bodyPr wrap="square" rtlCol="0" anchor="ctr">
            <a:noAutofit/>
          </a:bodyPr>
          <a:lstStyle/>
          <a:p>
            <a:pPr algn="ctr"/>
            <a:r>
              <a:rPr lang="en-GB" sz="4050" dirty="0"/>
              <a:t>=</a:t>
            </a:r>
          </a:p>
        </p:txBody>
      </p:sp>
      <p:sp>
        <p:nvSpPr>
          <p:cNvPr id="11" name="TextBox 10">
            <a:extLst>
              <a:ext uri="{FF2B5EF4-FFF2-40B4-BE49-F238E27FC236}">
                <a16:creationId xmlns:a16="http://schemas.microsoft.com/office/drawing/2014/main" id="{EC800854-0CEF-3A6D-ED29-EEB4C94D899A}"/>
              </a:ext>
            </a:extLst>
          </p:cNvPr>
          <p:cNvSpPr txBox="1"/>
          <p:nvPr/>
        </p:nvSpPr>
        <p:spPr>
          <a:xfrm>
            <a:off x="6466400" y="2166131"/>
            <a:ext cx="2330470" cy="1080000"/>
          </a:xfrm>
          <a:prstGeom prst="rect">
            <a:avLst/>
          </a:prstGeom>
          <a:noFill/>
        </p:spPr>
        <p:txBody>
          <a:bodyPr wrap="square" rtlCol="0" anchor="ctr" anchorCtr="0">
            <a:noAutofit/>
          </a:bodyPr>
          <a:lstStyle/>
          <a:p>
            <a:pPr algn="ctr"/>
            <a:r>
              <a:rPr lang="en-GB" sz="2400" dirty="0">
                <a:latin typeface="Nunito" pitchFamily="2" charset="0"/>
              </a:rPr>
              <a:t>Yearly CARE</a:t>
            </a:r>
            <a:br>
              <a:rPr lang="en-GB" sz="2400" dirty="0">
                <a:latin typeface="Nunito" pitchFamily="2" charset="0"/>
              </a:rPr>
            </a:br>
            <a:r>
              <a:rPr lang="en-GB" sz="2400" dirty="0">
                <a:latin typeface="Nunito" pitchFamily="2" charset="0"/>
              </a:rPr>
              <a:t>pension</a:t>
            </a:r>
          </a:p>
        </p:txBody>
      </p:sp>
      <p:sp>
        <p:nvSpPr>
          <p:cNvPr id="13" name="TextBox 12">
            <a:extLst>
              <a:ext uri="{FF2B5EF4-FFF2-40B4-BE49-F238E27FC236}">
                <a16:creationId xmlns:a16="http://schemas.microsoft.com/office/drawing/2014/main" id="{69496BC0-E02B-EE0A-FF4D-890A11566B20}"/>
              </a:ext>
            </a:extLst>
          </p:cNvPr>
          <p:cNvSpPr txBox="1"/>
          <p:nvPr/>
        </p:nvSpPr>
        <p:spPr>
          <a:xfrm>
            <a:off x="4464424" y="4910158"/>
            <a:ext cx="4006839" cy="338554"/>
          </a:xfrm>
          <a:prstGeom prst="rect">
            <a:avLst/>
          </a:prstGeom>
          <a:noFill/>
        </p:spPr>
        <p:txBody>
          <a:bodyPr wrap="square" rtlCol="0">
            <a:spAutoFit/>
          </a:bodyPr>
          <a:lstStyle/>
          <a:p>
            <a:r>
              <a:rPr lang="en-GB" sz="1600" i="1" dirty="0">
                <a:latin typeface="Nunito" pitchFamily="2" charset="0"/>
              </a:rPr>
              <a:t>Revalued each year in line with inflation </a:t>
            </a:r>
          </a:p>
        </p:txBody>
      </p:sp>
      <p:sp>
        <p:nvSpPr>
          <p:cNvPr id="14" name="TextBox 13">
            <a:extLst>
              <a:ext uri="{FF2B5EF4-FFF2-40B4-BE49-F238E27FC236}">
                <a16:creationId xmlns:a16="http://schemas.microsoft.com/office/drawing/2014/main" id="{0051487D-A0E3-75A1-6CCD-AFBA1D25D194}"/>
              </a:ext>
            </a:extLst>
          </p:cNvPr>
          <p:cNvSpPr txBox="1"/>
          <p:nvPr/>
        </p:nvSpPr>
        <p:spPr>
          <a:xfrm>
            <a:off x="786853" y="2149016"/>
            <a:ext cx="2128470" cy="1080000"/>
          </a:xfrm>
          <a:prstGeom prst="rect">
            <a:avLst/>
          </a:prstGeom>
          <a:solidFill>
            <a:schemeClr val="accent5">
              <a:lumMod val="60000"/>
              <a:lumOff val="40000"/>
            </a:schemeClr>
          </a:solidFill>
          <a:effectLst>
            <a:reflection blurRad="6350" stA="52000" endA="300" endPos="35000" dir="5400000" sy="-100000" algn="bl" rotWithShape="0"/>
          </a:effectLst>
        </p:spPr>
        <p:txBody>
          <a:bodyPr wrap="square" lIns="180000" tIns="180000" rIns="180000" bIns="180000" rtlCol="0" anchor="ctr" anchorCtr="0">
            <a:noAutofit/>
          </a:bodyPr>
          <a:lstStyle/>
          <a:p>
            <a:pPr algn="ctr"/>
            <a:r>
              <a:rPr lang="en-GB" sz="2400" dirty="0">
                <a:latin typeface="Nunito" pitchFamily="2" charset="0"/>
              </a:rPr>
              <a:t>Pensionable pay</a:t>
            </a:r>
            <a:endParaRPr lang="en-GB" sz="1200" dirty="0">
              <a:latin typeface="Nunito" pitchFamily="2" charset="0"/>
            </a:endParaRPr>
          </a:p>
        </p:txBody>
      </p:sp>
      <p:sp>
        <p:nvSpPr>
          <p:cNvPr id="15" name="TextBox 14">
            <a:extLst>
              <a:ext uri="{FF2B5EF4-FFF2-40B4-BE49-F238E27FC236}">
                <a16:creationId xmlns:a16="http://schemas.microsoft.com/office/drawing/2014/main" id="{3307C392-232D-AFF4-EA88-E3344B5B07B3}"/>
              </a:ext>
            </a:extLst>
          </p:cNvPr>
          <p:cNvSpPr txBox="1"/>
          <p:nvPr/>
        </p:nvSpPr>
        <p:spPr>
          <a:xfrm>
            <a:off x="3560166" y="2149016"/>
            <a:ext cx="2124000" cy="1080000"/>
          </a:xfrm>
          <a:prstGeom prst="rect">
            <a:avLst/>
          </a:prstGeom>
          <a:solidFill>
            <a:schemeClr val="accent2">
              <a:lumMod val="40000"/>
              <a:lumOff val="60000"/>
            </a:schemeClr>
          </a:solidFill>
          <a:effectLst>
            <a:reflection blurRad="6350" stA="52000" endA="300" endPos="35000" dir="5400000" sy="-100000" algn="bl" rotWithShape="0"/>
          </a:effectLst>
        </p:spPr>
        <p:txBody>
          <a:bodyPr wrap="square" lIns="180000" tIns="180000" rIns="180000" bIns="180000" rtlCol="0" anchor="t" anchorCtr="0">
            <a:noAutofit/>
          </a:bodyPr>
          <a:lstStyle/>
          <a:p>
            <a:pPr algn="ctr"/>
            <a:r>
              <a:rPr lang="en-GB" sz="2400" dirty="0">
                <a:latin typeface="Nunito" pitchFamily="2" charset="0"/>
              </a:rPr>
              <a:t>Accrual</a:t>
            </a:r>
            <a:br>
              <a:rPr lang="en-GB" sz="2400" dirty="0">
                <a:latin typeface="Nunito" pitchFamily="2" charset="0"/>
              </a:rPr>
            </a:br>
            <a:r>
              <a:rPr lang="en-GB" sz="2400" dirty="0">
                <a:latin typeface="Nunito" pitchFamily="2" charset="0"/>
              </a:rPr>
              <a:t>rate</a:t>
            </a:r>
          </a:p>
        </p:txBody>
      </p:sp>
      <p:sp>
        <p:nvSpPr>
          <p:cNvPr id="20" name="TextBox 19">
            <a:extLst>
              <a:ext uri="{FF2B5EF4-FFF2-40B4-BE49-F238E27FC236}">
                <a16:creationId xmlns:a16="http://schemas.microsoft.com/office/drawing/2014/main" id="{E69BE767-3ABC-7CC7-66AE-92CF56F4DF20}"/>
              </a:ext>
            </a:extLst>
          </p:cNvPr>
          <p:cNvSpPr txBox="1"/>
          <p:nvPr/>
        </p:nvSpPr>
        <p:spPr>
          <a:xfrm>
            <a:off x="2937278" y="2149017"/>
            <a:ext cx="622888" cy="1080000"/>
          </a:xfrm>
          <a:prstGeom prst="rect">
            <a:avLst/>
          </a:prstGeom>
          <a:noFill/>
        </p:spPr>
        <p:txBody>
          <a:bodyPr wrap="square" rtlCol="0" anchor="ctr">
            <a:noAutofit/>
          </a:bodyPr>
          <a:lstStyle/>
          <a:p>
            <a:pPr algn="ctr"/>
            <a:r>
              <a:rPr lang="en-GB" sz="4400" b="0" i="0" dirty="0">
                <a:solidFill>
                  <a:srgbClr val="1F1F1F"/>
                </a:solidFill>
                <a:effectLst/>
                <a:latin typeface="Google Sans"/>
              </a:rPr>
              <a:t>÷</a:t>
            </a:r>
            <a:endParaRPr lang="en-GB" sz="4050" dirty="0"/>
          </a:p>
        </p:txBody>
      </p:sp>
      <p:sp>
        <p:nvSpPr>
          <p:cNvPr id="12" name="TextBox 11">
            <a:extLst>
              <a:ext uri="{FF2B5EF4-FFF2-40B4-BE49-F238E27FC236}">
                <a16:creationId xmlns:a16="http://schemas.microsoft.com/office/drawing/2014/main" id="{1A2D8C74-ECDC-4D24-52D5-A877AE95F2B2}"/>
              </a:ext>
            </a:extLst>
          </p:cNvPr>
          <p:cNvSpPr txBox="1"/>
          <p:nvPr/>
        </p:nvSpPr>
        <p:spPr>
          <a:xfrm>
            <a:off x="510754" y="3824973"/>
            <a:ext cx="5019075" cy="892563"/>
          </a:xfrm>
          <a:prstGeom prst="rect">
            <a:avLst/>
          </a:prstGeom>
          <a:noFill/>
        </p:spPr>
        <p:txBody>
          <a:bodyPr wrap="square" rtlCol="0" anchor="ctr" anchorCtr="0">
            <a:noAutofit/>
          </a:bodyPr>
          <a:lstStyle/>
          <a:p>
            <a:pPr algn="ctr"/>
            <a:r>
              <a:rPr lang="en-GB" sz="3600" dirty="0"/>
              <a:t>£30,000     </a:t>
            </a:r>
            <a:r>
              <a:rPr lang="en-GB" sz="3600" b="0" i="0" dirty="0">
                <a:solidFill>
                  <a:srgbClr val="1F1F1F"/>
                </a:solidFill>
                <a:effectLst/>
                <a:latin typeface="Google Sans"/>
              </a:rPr>
              <a:t>÷         </a:t>
            </a:r>
            <a:r>
              <a:rPr lang="en-GB" sz="3600" dirty="0"/>
              <a:t>49         </a:t>
            </a:r>
          </a:p>
        </p:txBody>
      </p:sp>
      <p:sp>
        <p:nvSpPr>
          <p:cNvPr id="23" name="TextBox 22">
            <a:extLst>
              <a:ext uri="{FF2B5EF4-FFF2-40B4-BE49-F238E27FC236}">
                <a16:creationId xmlns:a16="http://schemas.microsoft.com/office/drawing/2014/main" id="{F7FFD2BA-8151-27A3-3BBD-2E864B4633B0}"/>
              </a:ext>
            </a:extLst>
          </p:cNvPr>
          <p:cNvSpPr txBox="1"/>
          <p:nvPr/>
        </p:nvSpPr>
        <p:spPr>
          <a:xfrm>
            <a:off x="6488353" y="3828719"/>
            <a:ext cx="1800000" cy="892563"/>
          </a:xfrm>
          <a:prstGeom prst="rect">
            <a:avLst/>
          </a:prstGeom>
          <a:noFill/>
        </p:spPr>
        <p:txBody>
          <a:bodyPr wrap="square" rtlCol="0" anchor="ctr" anchorCtr="0">
            <a:noAutofit/>
          </a:bodyPr>
          <a:lstStyle/>
          <a:p>
            <a:pPr algn="ctr"/>
            <a:r>
              <a:rPr lang="en-GB" sz="3600" dirty="0"/>
              <a:t>£612.24</a:t>
            </a:r>
          </a:p>
        </p:txBody>
      </p:sp>
      <p:sp>
        <p:nvSpPr>
          <p:cNvPr id="24" name="TextBox 23">
            <a:extLst>
              <a:ext uri="{FF2B5EF4-FFF2-40B4-BE49-F238E27FC236}">
                <a16:creationId xmlns:a16="http://schemas.microsoft.com/office/drawing/2014/main" id="{395EB2E4-CAAA-1656-AE84-E03F520F101E}"/>
              </a:ext>
            </a:extLst>
          </p:cNvPr>
          <p:cNvSpPr txBox="1"/>
          <p:nvPr/>
        </p:nvSpPr>
        <p:spPr>
          <a:xfrm>
            <a:off x="5768352" y="3828719"/>
            <a:ext cx="616573" cy="892563"/>
          </a:xfrm>
          <a:prstGeom prst="rect">
            <a:avLst/>
          </a:prstGeom>
          <a:noFill/>
        </p:spPr>
        <p:txBody>
          <a:bodyPr wrap="square" rtlCol="0" anchor="ctr" anchorCtr="0">
            <a:noAutofit/>
          </a:bodyPr>
          <a:lstStyle/>
          <a:p>
            <a:pPr algn="ctr"/>
            <a:r>
              <a:rPr lang="en-GB" sz="4050" dirty="0"/>
              <a:t>=</a:t>
            </a:r>
          </a:p>
        </p:txBody>
      </p:sp>
      <p:pic>
        <p:nvPicPr>
          <p:cNvPr id="4" name="Picture 3" descr="A close-up of a sign&#10;&#10;AI-generated content may be incorrect.">
            <a:extLst>
              <a:ext uri="{FF2B5EF4-FFF2-40B4-BE49-F238E27FC236}">
                <a16:creationId xmlns:a16="http://schemas.microsoft.com/office/drawing/2014/main" id="{56A95018-DCAE-420E-01BF-709D53F72C3A}"/>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54999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20D5-B9FE-053D-63CB-8F4C0A0625A7}"/>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607ABF2-B234-D6E8-9356-6CA7C9E7E22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76038A3-2B7B-5D8B-4CB0-7CDFE16E6DD0}"/>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184FF4BE-8B19-333D-B64E-B54112FE3697}"/>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Slide Number Placeholder 3">
            <a:extLst>
              <a:ext uri="{FF2B5EF4-FFF2-40B4-BE49-F238E27FC236}">
                <a16:creationId xmlns:a16="http://schemas.microsoft.com/office/drawing/2014/main" id="{8B7B8289-CBF6-04D7-AD08-726874C867DF}"/>
              </a:ext>
            </a:extLst>
          </p:cNvPr>
          <p:cNvSpPr>
            <a:spLocks noGrp="1"/>
          </p:cNvSpPr>
          <p:nvPr>
            <p:ph type="sldNum" sz="quarter" idx="12"/>
          </p:nvPr>
        </p:nvSpPr>
        <p:spPr>
          <a:xfrm>
            <a:off x="7863840" y="246489"/>
            <a:ext cx="848360" cy="22892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6CB8C-80E5-504C-B9DC-BFDA890D0F1E}" type="slidenum">
              <a:rPr kumimoji="0" lang="en-US" sz="900" b="0" i="0" u="none" strike="noStrike" kern="1200" cap="none" spc="0" normalizeH="0" baseline="0" noProof="0" smtClean="0">
                <a:ln>
                  <a:noFill/>
                </a:ln>
                <a:solidFill>
                  <a:srgbClr val="066E87"/>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66E87"/>
              </a:solidFill>
              <a:effectLst/>
              <a:uLnTx/>
              <a:uFillTx/>
              <a:latin typeface="Franklin Gothic Book"/>
              <a:ea typeface="+mn-ea"/>
              <a:cs typeface="+mn-cs"/>
            </a:endParaRPr>
          </a:p>
        </p:txBody>
      </p:sp>
      <p:sp>
        <p:nvSpPr>
          <p:cNvPr id="5" name="Title 4">
            <a:extLst>
              <a:ext uri="{FF2B5EF4-FFF2-40B4-BE49-F238E27FC236}">
                <a16:creationId xmlns:a16="http://schemas.microsoft.com/office/drawing/2014/main" id="{758A8E53-3762-F5A3-F2AE-1334104445CD}"/>
              </a:ext>
            </a:extLst>
          </p:cNvPr>
          <p:cNvSpPr txBox="1">
            <a:spLocks/>
          </p:cNvSpPr>
          <p:nvPr/>
        </p:nvSpPr>
        <p:spPr>
          <a:xfrm>
            <a:off x="431799" y="597664"/>
            <a:ext cx="8276719" cy="725765"/>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accent2"/>
                </a:solidFill>
                <a:latin typeface="Nunito" pitchFamily="2" charset="0"/>
              </a:rPr>
              <a:t>Revaluation since 2015</a:t>
            </a:r>
          </a:p>
        </p:txBody>
      </p:sp>
      <p:sp>
        <p:nvSpPr>
          <p:cNvPr id="7" name="Oval 6">
            <a:extLst>
              <a:ext uri="{FF2B5EF4-FFF2-40B4-BE49-F238E27FC236}">
                <a16:creationId xmlns:a16="http://schemas.microsoft.com/office/drawing/2014/main" id="{5BDC6017-8B6F-4357-E835-499F516AF017}"/>
              </a:ext>
            </a:extLst>
          </p:cNvPr>
          <p:cNvSpPr/>
          <p:nvPr/>
        </p:nvSpPr>
        <p:spPr>
          <a:xfrm>
            <a:off x="8268141" y="3082896"/>
            <a:ext cx="90320" cy="9032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B1F6049-2112-BB3E-D6B2-938CF1B93F9D}"/>
              </a:ext>
            </a:extLst>
          </p:cNvPr>
          <p:cNvSpPr txBox="1"/>
          <p:nvPr/>
        </p:nvSpPr>
        <p:spPr>
          <a:xfrm>
            <a:off x="575734" y="1265530"/>
            <a:ext cx="8234891" cy="361637"/>
          </a:xfrm>
          <a:prstGeom prst="rect">
            <a:avLst/>
          </a:prstGeom>
          <a:noFill/>
        </p:spPr>
        <p:txBody>
          <a:bodyPr wrap="square" lIns="0" rtlCol="0">
            <a:spAutoFit/>
          </a:bodyPr>
          <a:lstStyle/>
          <a:p>
            <a:pPr marL="0" marR="0" lvl="0" indent="0" algn="l" defTabSz="914400" rtl="0" eaLnBrk="1" fontAlgn="auto" latinLnBrk="0" hangingPunct="1">
              <a:lnSpc>
                <a:spcPts val="1950"/>
              </a:lnSpc>
              <a:spcBef>
                <a:spcPts val="9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Nunito" pitchFamily="2" charset="0"/>
              </a:rPr>
              <a:t>Based on changes in the Consumer Prices Index</a:t>
            </a:r>
          </a:p>
        </p:txBody>
      </p:sp>
      <p:pic>
        <p:nvPicPr>
          <p:cNvPr id="4" name="Picture 3" descr="A close-up of a sign&#10;&#10;AI-generated content may be incorrect.">
            <a:extLst>
              <a:ext uri="{FF2B5EF4-FFF2-40B4-BE49-F238E27FC236}">
                <a16:creationId xmlns:a16="http://schemas.microsoft.com/office/drawing/2014/main" id="{BEB2B161-ECDB-F0B8-5276-9E1FBB012188}"/>
              </a:ext>
            </a:extLst>
          </p:cNvPr>
          <p:cNvPicPr>
            <a:picLocks noChangeAspect="1"/>
          </p:cNvPicPr>
          <p:nvPr/>
        </p:nvPicPr>
        <p:blipFill>
          <a:blip r:embed="rId3"/>
          <a:stretch>
            <a:fillRect/>
          </a:stretch>
        </p:blipFill>
        <p:spPr>
          <a:xfrm>
            <a:off x="7140205" y="5410984"/>
            <a:ext cx="1867062" cy="403895"/>
          </a:xfrm>
          <a:prstGeom prst="rect">
            <a:avLst/>
          </a:prstGeom>
        </p:spPr>
      </p:pic>
      <p:graphicFrame>
        <p:nvGraphicFramePr>
          <p:cNvPr id="9" name="Chart 8">
            <a:extLst>
              <a:ext uri="{FF2B5EF4-FFF2-40B4-BE49-F238E27FC236}">
                <a16:creationId xmlns:a16="http://schemas.microsoft.com/office/drawing/2014/main" id="{1F8D1834-6427-229C-747B-7344F0E2E164}"/>
              </a:ext>
            </a:extLst>
          </p:cNvPr>
          <p:cNvGraphicFramePr>
            <a:graphicFrameLocks/>
          </p:cNvGraphicFramePr>
          <p:nvPr>
            <p:extLst>
              <p:ext uri="{D42A27DB-BD31-4B8C-83A1-F6EECF244321}">
                <p14:modId xmlns:p14="http://schemas.microsoft.com/office/powerpoint/2010/main" val="622668449"/>
              </p:ext>
            </p:extLst>
          </p:nvPr>
        </p:nvGraphicFramePr>
        <p:xfrm>
          <a:off x="246170" y="1687289"/>
          <a:ext cx="8378825" cy="3618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116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E9EDF-7EC2-DF64-1E3E-A3D8EB821173}"/>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61DC888B-0423-4B62-CCE2-B0BF41D3EA57}"/>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D7C0850-25CD-1251-42D9-6A7EBDBE9A4F}"/>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B373B94C-AE3C-39B8-DE4E-719AD37F27C4}"/>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sp>
        <p:nvSpPr>
          <p:cNvPr id="3" name="Title 3">
            <a:extLst>
              <a:ext uri="{FF2B5EF4-FFF2-40B4-BE49-F238E27FC236}">
                <a16:creationId xmlns:a16="http://schemas.microsoft.com/office/drawing/2014/main" id="{547BEAE9-5F06-C453-2879-ACED4351241F}"/>
              </a:ext>
            </a:extLst>
          </p:cNvPr>
          <p:cNvSpPr txBox="1">
            <a:spLocks/>
          </p:cNvSpPr>
          <p:nvPr/>
        </p:nvSpPr>
        <p:spPr>
          <a:xfrm>
            <a:off x="431800" y="795883"/>
            <a:ext cx="7886700" cy="76054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accent2"/>
                </a:solidFill>
                <a:latin typeface="Nunito" pitchFamily="2" charset="0"/>
              </a:rPr>
              <a:t>Example of CARE pension account</a:t>
            </a:r>
          </a:p>
        </p:txBody>
      </p:sp>
      <p:sp>
        <p:nvSpPr>
          <p:cNvPr id="4" name="Content Placeholder 4">
            <a:extLst>
              <a:ext uri="{FF2B5EF4-FFF2-40B4-BE49-F238E27FC236}">
                <a16:creationId xmlns:a16="http://schemas.microsoft.com/office/drawing/2014/main" id="{62EA0558-90EA-4925-8036-B04373FEB560}"/>
              </a:ext>
            </a:extLst>
          </p:cNvPr>
          <p:cNvSpPr txBox="1">
            <a:spLocks/>
          </p:cNvSpPr>
          <p:nvPr/>
        </p:nvSpPr>
        <p:spPr>
          <a:xfrm>
            <a:off x="628649" y="2644196"/>
            <a:ext cx="7886700" cy="29229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800"/>
              </a:spcAft>
              <a:defRPr/>
            </a:pPr>
            <a:r>
              <a:rPr lang="en-GB" b="1" dirty="0">
                <a:latin typeface="Nunito" pitchFamily="2" charset="0"/>
              </a:rPr>
              <a:t>We have assumed:</a:t>
            </a:r>
          </a:p>
          <a:p>
            <a:pPr marL="342900" indent="-342900" algn="l">
              <a:spcAft>
                <a:spcPts val="1800"/>
              </a:spcAft>
              <a:buFont typeface="Arial" panose="020B0604020202020204" pitchFamily="34" charset="0"/>
              <a:buChar char="•"/>
              <a:defRPr/>
            </a:pPr>
            <a:r>
              <a:rPr lang="en-GB" sz="2100" dirty="0">
                <a:latin typeface="Nunito" pitchFamily="2" charset="0"/>
              </a:rPr>
              <a:t>£30,000 pay in first Scheme year</a:t>
            </a:r>
          </a:p>
          <a:p>
            <a:pPr marL="342900" indent="-342900" algn="l">
              <a:spcAft>
                <a:spcPts val="1800"/>
              </a:spcAft>
              <a:buFont typeface="Arial" panose="020B0604020202020204" pitchFamily="34" charset="0"/>
              <a:buChar char="•"/>
              <a:defRPr/>
            </a:pPr>
            <a:r>
              <a:rPr lang="en-GB" sz="2100" dirty="0">
                <a:latin typeface="Nunito" pitchFamily="2" charset="0"/>
              </a:rPr>
              <a:t>Steady pay increase each year of £500</a:t>
            </a:r>
          </a:p>
        </p:txBody>
      </p:sp>
      <p:pic>
        <p:nvPicPr>
          <p:cNvPr id="5" name="Picture 4" descr="A close-up of a sign&#10;&#10;AI-generated content may be incorrect.">
            <a:extLst>
              <a:ext uri="{FF2B5EF4-FFF2-40B4-BE49-F238E27FC236}">
                <a16:creationId xmlns:a16="http://schemas.microsoft.com/office/drawing/2014/main" id="{6D1CAC04-4F21-BB02-572D-9F4624842009}"/>
              </a:ext>
            </a:extLst>
          </p:cNvPr>
          <p:cNvPicPr>
            <a:picLocks noChangeAspect="1"/>
          </p:cNvPicPr>
          <p:nvPr/>
        </p:nvPicPr>
        <p:blipFill>
          <a:blip r:embed="rId3"/>
          <a:stretch>
            <a:fillRect/>
          </a:stretch>
        </p:blipFill>
        <p:spPr>
          <a:xfrm>
            <a:off x="7140205" y="5410984"/>
            <a:ext cx="1867062" cy="403895"/>
          </a:xfrm>
          <a:prstGeom prst="rect">
            <a:avLst/>
          </a:prstGeom>
        </p:spPr>
      </p:pic>
    </p:spTree>
    <p:extLst>
      <p:ext uri="{BB962C8B-B14F-4D97-AF65-F5344CB8AC3E}">
        <p14:creationId xmlns:p14="http://schemas.microsoft.com/office/powerpoint/2010/main" val="28940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DFD0-A325-3028-8BC6-728A82531214}"/>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8091C5DB-1878-AE6B-B4AB-B7A27548C761}"/>
              </a:ext>
            </a:extLst>
          </p:cNvPr>
          <p:cNvSpPr txBox="1"/>
          <p:nvPr/>
        </p:nvSpPr>
        <p:spPr>
          <a:xfrm>
            <a:off x="33337" y="5887615"/>
            <a:ext cx="9077325" cy="923330"/>
          </a:xfrm>
          <a:prstGeom prst="rect">
            <a:avLst/>
          </a:prstGeom>
          <a:solidFill>
            <a:srgbClr val="4F704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F7040"/>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6CD548B4-25AD-AD4B-0617-D2BF96B7CFF5}"/>
              </a:ext>
            </a:extLst>
          </p:cNvPr>
          <p:cNvCxnSpPr/>
          <p:nvPr/>
        </p:nvCxnSpPr>
        <p:spPr>
          <a:xfrm>
            <a:off x="431800" y="581025"/>
            <a:ext cx="8378825" cy="0"/>
          </a:xfrm>
          <a:prstGeom prst="line">
            <a:avLst/>
          </a:prstGeom>
          <a:ln>
            <a:solidFill>
              <a:srgbClr val="0B5E74"/>
            </a:solidFill>
          </a:ln>
        </p:spPr>
        <p:style>
          <a:lnRef idx="1">
            <a:schemeClr val="accent1"/>
          </a:lnRef>
          <a:fillRef idx="0">
            <a:schemeClr val="accent1"/>
          </a:fillRef>
          <a:effectRef idx="0">
            <a:schemeClr val="accent1"/>
          </a:effectRef>
          <a:fontRef idx="minor">
            <a:schemeClr val="tx1"/>
          </a:fontRef>
        </p:style>
      </p:cxnSp>
      <p:sp>
        <p:nvSpPr>
          <p:cNvPr id="2" name="Content Placeholder 4">
            <a:extLst>
              <a:ext uri="{FF2B5EF4-FFF2-40B4-BE49-F238E27FC236}">
                <a16:creationId xmlns:a16="http://schemas.microsoft.com/office/drawing/2014/main" id="{EC919A85-C371-A297-3918-851975A03118}"/>
              </a:ext>
            </a:extLst>
          </p:cNvPr>
          <p:cNvSpPr txBox="1">
            <a:spLocks/>
          </p:cNvSpPr>
          <p:nvPr/>
        </p:nvSpPr>
        <p:spPr>
          <a:xfrm>
            <a:off x="431800" y="246486"/>
            <a:ext cx="5953125" cy="2289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solidFill>
                  <a:srgbClr val="4F7040"/>
                </a:solidFill>
                <a:latin typeface="Calibri" panose="020F0502020204030204"/>
              </a:rPr>
              <a:t>PENSION AWARENESS WEEK </a:t>
            </a:r>
            <a:r>
              <a:rPr kumimoji="0" lang="en-US" sz="1200" b="0" i="0" u="none" strike="noStrike" kern="1200" cap="none" spc="0" normalizeH="0" baseline="0" noProof="0" dirty="0">
                <a:ln>
                  <a:noFill/>
                </a:ln>
                <a:solidFill>
                  <a:srgbClr val="4F7040"/>
                </a:solidFill>
                <a:effectLst/>
                <a:uLnTx/>
                <a:uFillTx/>
                <a:latin typeface="Calibri" panose="020F0502020204030204"/>
                <a:ea typeface="+mn-ea"/>
                <a:cs typeface="+mn-cs"/>
              </a:rPr>
              <a:t>2025</a:t>
            </a:r>
          </a:p>
        </p:txBody>
      </p:sp>
      <p:graphicFrame>
        <p:nvGraphicFramePr>
          <p:cNvPr id="9" name="Content Placeholder 3">
            <a:extLst>
              <a:ext uri="{FF2B5EF4-FFF2-40B4-BE49-F238E27FC236}">
                <a16:creationId xmlns:a16="http://schemas.microsoft.com/office/drawing/2014/main" id="{F88B3617-9135-BBF3-F3AB-92FD342A3430}"/>
              </a:ext>
            </a:extLst>
          </p:cNvPr>
          <p:cNvGraphicFramePr>
            <a:graphicFrameLocks/>
          </p:cNvGraphicFramePr>
          <p:nvPr>
            <p:extLst>
              <p:ext uri="{D42A27DB-BD31-4B8C-83A1-F6EECF244321}">
                <p14:modId xmlns:p14="http://schemas.microsoft.com/office/powerpoint/2010/main" val="1360554332"/>
              </p:ext>
            </p:extLst>
          </p:nvPr>
        </p:nvGraphicFramePr>
        <p:xfrm>
          <a:off x="431799" y="813691"/>
          <a:ext cx="8570356" cy="4472100"/>
        </p:xfrm>
        <a:graphic>
          <a:graphicData uri="http://schemas.openxmlformats.org/drawingml/2006/table">
            <a:tbl>
              <a:tblPr firstRow="1" bandRow="1">
                <a:tableStyleId>{5C22544A-7EE6-4342-B048-85BDC9FD1C3A}</a:tableStyleId>
              </a:tblPr>
              <a:tblGrid>
                <a:gridCol w="1396471">
                  <a:extLst>
                    <a:ext uri="{9D8B030D-6E8A-4147-A177-3AD203B41FA5}">
                      <a16:colId xmlns:a16="http://schemas.microsoft.com/office/drawing/2014/main" val="20000"/>
                    </a:ext>
                  </a:extLst>
                </a:gridCol>
                <a:gridCol w="1396471">
                  <a:extLst>
                    <a:ext uri="{9D8B030D-6E8A-4147-A177-3AD203B41FA5}">
                      <a16:colId xmlns:a16="http://schemas.microsoft.com/office/drawing/2014/main" val="20001"/>
                    </a:ext>
                  </a:extLst>
                </a:gridCol>
                <a:gridCol w="1604751">
                  <a:extLst>
                    <a:ext uri="{9D8B030D-6E8A-4147-A177-3AD203B41FA5}">
                      <a16:colId xmlns:a16="http://schemas.microsoft.com/office/drawing/2014/main" val="20002"/>
                    </a:ext>
                  </a:extLst>
                </a:gridCol>
                <a:gridCol w="1379721">
                  <a:extLst>
                    <a:ext uri="{9D8B030D-6E8A-4147-A177-3AD203B41FA5}">
                      <a16:colId xmlns:a16="http://schemas.microsoft.com/office/drawing/2014/main" val="20003"/>
                    </a:ext>
                  </a:extLst>
                </a:gridCol>
                <a:gridCol w="1396471">
                  <a:extLst>
                    <a:ext uri="{9D8B030D-6E8A-4147-A177-3AD203B41FA5}">
                      <a16:colId xmlns:a16="http://schemas.microsoft.com/office/drawing/2014/main" val="20004"/>
                    </a:ext>
                  </a:extLst>
                </a:gridCol>
                <a:gridCol w="1396471">
                  <a:extLst>
                    <a:ext uri="{9D8B030D-6E8A-4147-A177-3AD203B41FA5}">
                      <a16:colId xmlns:a16="http://schemas.microsoft.com/office/drawing/2014/main" val="20005"/>
                    </a:ext>
                  </a:extLst>
                </a:gridCol>
              </a:tblGrid>
              <a:tr h="789144">
                <a:tc>
                  <a:txBody>
                    <a:bodyPr/>
                    <a:lstStyle/>
                    <a:p>
                      <a:pPr algn="ctr"/>
                      <a:r>
                        <a:rPr lang="en-GB" sz="1600" dirty="0">
                          <a:latin typeface="Nunito" pitchFamily="2" charset="0"/>
                        </a:rPr>
                        <a:t>Scheme</a:t>
                      </a:r>
                      <a:r>
                        <a:rPr lang="en-GB" sz="1600" baseline="0" dirty="0">
                          <a:latin typeface="Nunito" pitchFamily="2" charset="0"/>
                        </a:rPr>
                        <a:t> Year</a:t>
                      </a:r>
                      <a:endParaRPr lang="en-GB" sz="1600" dirty="0">
                        <a:latin typeface="Nunito" pitchFamily="2" charset="0"/>
                      </a:endParaRPr>
                    </a:p>
                  </a:txBody>
                  <a:tcPr marL="68580" marR="68580" marT="34290" marB="34290" anchor="ctr">
                    <a:solidFill>
                      <a:schemeClr val="accent6">
                        <a:lumMod val="75000"/>
                      </a:schemeClr>
                    </a:solidFill>
                  </a:tcPr>
                </a:tc>
                <a:tc>
                  <a:txBody>
                    <a:bodyPr/>
                    <a:lstStyle/>
                    <a:p>
                      <a:pPr algn="ctr"/>
                      <a:r>
                        <a:rPr lang="en-GB" sz="1600" dirty="0">
                          <a:latin typeface="Nunito" pitchFamily="2" charset="0"/>
                        </a:rPr>
                        <a:t>Opening Balance</a:t>
                      </a:r>
                    </a:p>
                  </a:txBody>
                  <a:tcPr marL="68580" marR="68580" marT="34290" marB="34290" anchor="ctr">
                    <a:solidFill>
                      <a:srgbClr val="548235"/>
                    </a:solidFill>
                  </a:tcPr>
                </a:tc>
                <a:tc>
                  <a:txBody>
                    <a:bodyPr/>
                    <a:lstStyle/>
                    <a:p>
                      <a:pPr algn="ctr"/>
                      <a:r>
                        <a:rPr lang="en-GB" sz="1600" dirty="0">
                          <a:latin typeface="Nunito" pitchFamily="2" charset="0"/>
                        </a:rPr>
                        <a:t>Pension built up in scheme year</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Total account</a:t>
                      </a:r>
                      <a:br>
                        <a:rPr lang="en-GB" sz="1600" dirty="0">
                          <a:latin typeface="Nunito" pitchFamily="2" charset="0"/>
                        </a:rPr>
                      </a:br>
                      <a:r>
                        <a:rPr lang="en-GB" sz="1600" dirty="0">
                          <a:latin typeface="Nunito" pitchFamily="2" charset="0"/>
                        </a:rPr>
                        <a:t>31 March</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Cost of living adjustment (CPI)</a:t>
                      </a:r>
                    </a:p>
                  </a:txBody>
                  <a:tcPr marL="68580" marR="68580" marT="34290" marB="34290" anchor="ctr">
                    <a:solidFill>
                      <a:schemeClr val="accent6">
                        <a:lumMod val="75000"/>
                      </a:schemeClr>
                    </a:solidFill>
                  </a:tcPr>
                </a:tc>
                <a:tc>
                  <a:txBody>
                    <a:bodyPr/>
                    <a:lstStyle/>
                    <a:p>
                      <a:pPr algn="ctr"/>
                      <a:r>
                        <a:rPr lang="en-GB" sz="1600" dirty="0">
                          <a:latin typeface="Nunito" pitchFamily="2" charset="0"/>
                        </a:rPr>
                        <a:t>Updated total account</a:t>
                      </a:r>
                    </a:p>
                  </a:txBody>
                  <a:tcPr marL="68580" marR="68580" marT="34290" marB="34290" anchor="ctr">
                    <a:solidFill>
                      <a:schemeClr val="accent6">
                        <a:lumMod val="75000"/>
                      </a:schemeClr>
                    </a:solidFill>
                  </a:tcPr>
                </a:tc>
                <a:extLst>
                  <a:ext uri="{0D108BD9-81ED-4DB2-BD59-A6C34878D82A}">
                    <a16:rowId xmlns:a16="http://schemas.microsoft.com/office/drawing/2014/main" val="10000"/>
                  </a:ext>
                </a:extLst>
              </a:tr>
              <a:tr h="612000">
                <a:tc>
                  <a:txBody>
                    <a:bodyPr/>
                    <a:lstStyle/>
                    <a:p>
                      <a:pPr algn="ctr"/>
                      <a:r>
                        <a:rPr lang="en-GB" sz="1600" b="1" dirty="0">
                          <a:latin typeface="Nunito" pitchFamily="2" charset="0"/>
                        </a:rPr>
                        <a:t>2014/15</a:t>
                      </a:r>
                    </a:p>
                  </a:txBody>
                  <a:tcPr marL="68580" marR="68580" marT="34290" marB="34290" anchor="ctr">
                    <a:solidFill>
                      <a:schemeClr val="bg1"/>
                    </a:solidFill>
                  </a:tcPr>
                </a:tc>
                <a:tc>
                  <a:txBody>
                    <a:bodyPr/>
                    <a:lstStyle/>
                    <a:p>
                      <a:pPr algn="ctr"/>
                      <a:r>
                        <a:rPr lang="en-GB" sz="1600" b="1" dirty="0">
                          <a:latin typeface="Nunito" pitchFamily="2" charset="0"/>
                        </a:rPr>
                        <a:t>£0.00</a:t>
                      </a:r>
                    </a:p>
                  </a:txBody>
                  <a:tcPr marL="68580" marR="68580" marT="34290" marB="34290" anchor="ctr">
                    <a:solidFill>
                      <a:schemeClr val="bg1"/>
                    </a:solidFill>
                  </a:tcPr>
                </a:tc>
                <a:tc>
                  <a:txBody>
                    <a:bodyPr/>
                    <a:lstStyle/>
                    <a:p>
                      <a:pPr algn="ctr"/>
                      <a:r>
                        <a:rPr lang="en-GB" sz="1600" dirty="0">
                          <a:latin typeface="Nunito" pitchFamily="2" charset="0"/>
                        </a:rPr>
                        <a:t>£30,000 ÷ 49</a:t>
                      </a:r>
                      <a:br>
                        <a:rPr lang="en-GB" sz="1600" dirty="0">
                          <a:latin typeface="Nunito" pitchFamily="2" charset="0"/>
                        </a:rPr>
                      </a:br>
                      <a:r>
                        <a:rPr lang="en-GB" sz="1600" dirty="0">
                          <a:latin typeface="Nunito" pitchFamily="2" charset="0"/>
                        </a:rPr>
                        <a:t>=£612.24</a:t>
                      </a:r>
                    </a:p>
                  </a:txBody>
                  <a:tcPr marL="68580" marR="68580" marT="34290" marB="34290" anchor="ctr">
                    <a:solidFill>
                      <a:schemeClr val="bg1"/>
                    </a:solidFill>
                  </a:tcPr>
                </a:tc>
                <a:tc>
                  <a:txBody>
                    <a:bodyPr/>
                    <a:lstStyle/>
                    <a:p>
                      <a:pPr algn="ctr"/>
                      <a:r>
                        <a:rPr lang="en-GB" sz="1600" dirty="0">
                          <a:latin typeface="Nunito" pitchFamily="2" charset="0"/>
                        </a:rPr>
                        <a:t>£612.24</a:t>
                      </a:r>
                    </a:p>
                  </a:txBody>
                  <a:tcPr marL="68580" marR="68580" marT="34290" marB="34290" anchor="ctr">
                    <a:solidFill>
                      <a:schemeClr val="bg1"/>
                    </a:solidFill>
                  </a:tcPr>
                </a:tc>
                <a:tc>
                  <a:txBody>
                    <a:bodyPr/>
                    <a:lstStyle/>
                    <a:p>
                      <a:pPr algn="ctr"/>
                      <a:r>
                        <a:rPr lang="en-GB" sz="1600" dirty="0">
                          <a:latin typeface="Nunito" pitchFamily="2" charset="0"/>
                        </a:rPr>
                        <a:t>£7.35 </a:t>
                      </a:r>
                      <a:br>
                        <a:rPr lang="en-GB" sz="1600" dirty="0">
                          <a:latin typeface="Nunito" pitchFamily="2" charset="0"/>
                        </a:rPr>
                      </a:br>
                      <a:r>
                        <a:rPr lang="en-GB" sz="1600" dirty="0">
                          <a:latin typeface="Nunito" pitchFamily="2" charset="0"/>
                        </a:rPr>
                        <a:t>(1.2%)</a:t>
                      </a:r>
                    </a:p>
                  </a:txBody>
                  <a:tcPr marL="68580" marR="68580" marT="34290" marB="34290" anchor="ctr">
                    <a:solidFill>
                      <a:schemeClr val="bg1"/>
                    </a:solidFill>
                  </a:tcPr>
                </a:tc>
                <a:tc>
                  <a:txBody>
                    <a:bodyPr/>
                    <a:lstStyle/>
                    <a:p>
                      <a:pPr algn="ctr"/>
                      <a:r>
                        <a:rPr lang="en-GB" sz="1600" b="1" dirty="0">
                          <a:latin typeface="Nunito" pitchFamily="2" charset="0"/>
                        </a:rPr>
                        <a:t>£619.59</a:t>
                      </a:r>
                    </a:p>
                  </a:txBody>
                  <a:tcPr marL="68580" marR="68580" marT="34290" marB="34290" anchor="ctr">
                    <a:solidFill>
                      <a:schemeClr val="bg1"/>
                    </a:solidFill>
                  </a:tcPr>
                </a:tc>
                <a:extLst>
                  <a:ext uri="{0D108BD9-81ED-4DB2-BD59-A6C34878D82A}">
                    <a16:rowId xmlns:a16="http://schemas.microsoft.com/office/drawing/2014/main" val="10001"/>
                  </a:ext>
                </a:extLst>
              </a:tr>
              <a:tr h="612000">
                <a:tc>
                  <a:txBody>
                    <a:bodyPr/>
                    <a:lstStyle/>
                    <a:p>
                      <a:pPr algn="ctr"/>
                      <a:r>
                        <a:rPr lang="en-GB" sz="1600" b="1" dirty="0">
                          <a:latin typeface="Nunito" pitchFamily="2" charset="0"/>
                        </a:rPr>
                        <a:t>2015/16</a:t>
                      </a:r>
                    </a:p>
                  </a:txBody>
                  <a:tcPr marL="68580" marR="68580" marT="34290" marB="34290" anchor="ctr">
                    <a:solidFill>
                      <a:schemeClr val="accent6">
                        <a:lumMod val="40000"/>
                        <a:lumOff val="60000"/>
                      </a:schemeClr>
                    </a:solidFill>
                  </a:tcPr>
                </a:tc>
                <a:tc>
                  <a:txBody>
                    <a:bodyPr/>
                    <a:lstStyle/>
                    <a:p>
                      <a:pPr algn="ctr"/>
                      <a:r>
                        <a:rPr lang="en-GB" sz="1600" b="1" dirty="0">
                          <a:latin typeface="Nunito" pitchFamily="2" charset="0"/>
                        </a:rPr>
                        <a:t>£619.59</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£30,500 ÷ 49 =£622.45</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£1,242.04</a:t>
                      </a:r>
                    </a:p>
                  </a:txBody>
                  <a:tcPr marL="68580" marR="68580" marT="34290" marB="34290" anchor="ctr">
                    <a:solidFill>
                      <a:schemeClr val="accent6">
                        <a:lumMod val="40000"/>
                        <a:lumOff val="60000"/>
                      </a:schemeClr>
                    </a:solidFill>
                  </a:tcPr>
                </a:tc>
                <a:tc>
                  <a:txBody>
                    <a:bodyPr/>
                    <a:lstStyle/>
                    <a:p>
                      <a:pPr algn="ctr"/>
                      <a:r>
                        <a:rPr lang="en-GB" sz="1600" dirty="0">
                          <a:latin typeface="Nunito" pitchFamily="2" charset="0"/>
                        </a:rPr>
                        <a:t>-£1.24</a:t>
                      </a:r>
                      <a:br>
                        <a:rPr lang="en-GB" sz="1600" dirty="0">
                          <a:latin typeface="Nunito" pitchFamily="2" charset="0"/>
                        </a:rPr>
                      </a:br>
                      <a:r>
                        <a:rPr lang="en-GB" sz="1600" dirty="0">
                          <a:latin typeface="Nunito" pitchFamily="2" charset="0"/>
                        </a:rPr>
                        <a:t>(-0.1%)</a:t>
                      </a:r>
                    </a:p>
                  </a:txBody>
                  <a:tcPr marL="68580" marR="68580" marT="34290" marB="34290" anchor="ctr">
                    <a:solidFill>
                      <a:schemeClr val="accent6">
                        <a:lumMod val="40000"/>
                        <a:lumOff val="60000"/>
                      </a:schemeClr>
                    </a:solidFill>
                  </a:tcPr>
                </a:tc>
                <a:tc>
                  <a:txBody>
                    <a:bodyPr/>
                    <a:lstStyle/>
                    <a:p>
                      <a:pPr algn="ctr"/>
                      <a:r>
                        <a:rPr lang="en-GB" sz="1600" b="1" dirty="0">
                          <a:latin typeface="Nunito" pitchFamily="2" charset="0"/>
                        </a:rPr>
                        <a:t>£1,240.80</a:t>
                      </a:r>
                    </a:p>
                  </a:txBody>
                  <a:tcPr marL="68580" marR="68580" marT="34290" marB="34290" anchor="ctr">
                    <a:solidFill>
                      <a:schemeClr val="accent6">
                        <a:lumMod val="40000"/>
                        <a:lumOff val="60000"/>
                      </a:schemeClr>
                    </a:solidFill>
                  </a:tcPr>
                </a:tc>
                <a:extLst>
                  <a:ext uri="{0D108BD9-81ED-4DB2-BD59-A6C34878D82A}">
                    <a16:rowId xmlns:a16="http://schemas.microsoft.com/office/drawing/2014/main" val="1409298788"/>
                  </a:ext>
                </a:extLst>
              </a:tr>
              <a:tr h="612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unito" pitchFamily="2" charset="0"/>
                        </a:rPr>
                        <a:t>		Fast forward 6 years…</a:t>
                      </a:r>
                    </a:p>
                  </a:txBody>
                  <a:tcPr marL="68580" marR="68580" marT="34290" marB="34290" anchor="ctr">
                    <a:solidFill>
                      <a:srgbClr val="F7F7F7"/>
                    </a:solidFill>
                  </a:tcPr>
                </a:tc>
                <a:tc hMerge="1">
                  <a:txBody>
                    <a:bodyPr/>
                    <a:lstStyle/>
                    <a:p>
                      <a:endParaRPr dirty="0"/>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dirty="0">
                        <a:latin typeface="Nunito" pitchFamily="2" charset="0"/>
                      </a:endParaRPr>
                    </a:p>
                  </a:txBody>
                  <a:tcPr marL="68580" marR="68580" marT="34290" marB="34290" anchor="ctr">
                    <a:solidFill>
                      <a:schemeClr val="bg1">
                        <a:lumMod val="95000"/>
                      </a:schemeClr>
                    </a:solidFill>
                  </a:tcPr>
                </a:tc>
                <a:tc hMerge="1">
                  <a:txBody>
                    <a:bodyPr/>
                    <a:lstStyle/>
                    <a:p>
                      <a:pPr algn="ctr"/>
                      <a:endParaRPr lang="en-GB" sz="1600" b="1" dirty="0">
                        <a:latin typeface="Nunito" pitchFamily="2" charset="0"/>
                      </a:endParaRPr>
                    </a:p>
                  </a:txBody>
                  <a:tcPr marL="68580" marR="68580" marT="34290" marB="34290" anchor="ctr">
                    <a:solidFill>
                      <a:schemeClr val="bg1">
                        <a:lumMod val="95000"/>
                      </a:schemeClr>
                    </a:solidFill>
                  </a:tcPr>
                </a:tc>
                <a:extLst>
                  <a:ext uri="{0D108BD9-81ED-4DB2-BD59-A6C34878D82A}">
                    <a16:rowId xmlns:a16="http://schemas.microsoft.com/office/drawing/2014/main" val="10002"/>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2022/23</a:t>
                      </a:r>
                    </a:p>
                  </a:txBody>
                  <a:tcPr marL="68580" marR="68580" marT="34290" marB="34290" anchor="ctr">
                    <a:solidFill>
                      <a:srgbClr val="C5E0B4"/>
                    </a:solidFill>
                  </a:tcPr>
                </a:tc>
                <a:tc>
                  <a:txBody>
                    <a:bodyPr/>
                    <a:lstStyle/>
                    <a:p>
                      <a:pPr algn="ctr"/>
                      <a:r>
                        <a:rPr lang="en-GB" sz="1600" b="1" dirty="0">
                          <a:latin typeface="Nunito" pitchFamily="2" charset="0"/>
                        </a:rPr>
                        <a:t>£5,623.84</a:t>
                      </a:r>
                    </a:p>
                  </a:txBody>
                  <a:tcPr marL="68580" marR="68580" marT="34290" marB="34290" anchor="ctr">
                    <a:solidFill>
                      <a:srgbClr val="C5E0B4"/>
                    </a:solidFill>
                  </a:tcPr>
                </a:tc>
                <a:tc>
                  <a:txBody>
                    <a:bodyPr/>
                    <a:lstStyle/>
                    <a:p>
                      <a:pPr algn="ctr"/>
                      <a:r>
                        <a:rPr lang="en-GB" sz="1600" dirty="0">
                          <a:latin typeface="Nunito" pitchFamily="2" charset="0"/>
                        </a:rPr>
                        <a:t>£34,000 ÷ 49 =£693.88</a:t>
                      </a:r>
                    </a:p>
                  </a:txBody>
                  <a:tcPr marL="68580" marR="68580" marT="34290" marB="34290" anchor="ctr">
                    <a:solidFill>
                      <a:srgbClr val="C5E0B4"/>
                    </a:solidFill>
                  </a:tcPr>
                </a:tc>
                <a:tc>
                  <a:txBody>
                    <a:bodyPr/>
                    <a:lstStyle/>
                    <a:p>
                      <a:pPr algn="ctr"/>
                      <a:r>
                        <a:rPr lang="en-GB" sz="1600" dirty="0">
                          <a:latin typeface="Nunito" pitchFamily="2" charset="0"/>
                        </a:rPr>
                        <a:t>£6,317.72</a:t>
                      </a:r>
                    </a:p>
                  </a:txBody>
                  <a:tcPr marL="68580" marR="68580" marT="34290" marB="34290" anchor="ctr">
                    <a:solidFill>
                      <a:srgbClr val="C5E0B4"/>
                    </a:solidFill>
                  </a:tcPr>
                </a:tc>
                <a:tc>
                  <a:txBody>
                    <a:bodyPr/>
                    <a:lstStyle/>
                    <a:p>
                      <a:pPr algn="ctr"/>
                      <a:r>
                        <a:rPr lang="en-GB" sz="1600" dirty="0">
                          <a:latin typeface="Nunito" pitchFamily="2" charset="0"/>
                        </a:rPr>
                        <a:t>£638.09 (10.1%)</a:t>
                      </a:r>
                    </a:p>
                  </a:txBody>
                  <a:tcPr marL="68580" marR="68580" marT="34290" marB="34290" anchor="ctr">
                    <a:solidFill>
                      <a:srgbClr val="C5E0B4"/>
                    </a:solidFill>
                  </a:tcPr>
                </a:tc>
                <a:tc>
                  <a:txBody>
                    <a:bodyPr/>
                    <a:lstStyle/>
                    <a:p>
                      <a:pPr algn="ctr"/>
                      <a:r>
                        <a:rPr lang="en-GB" sz="1600" b="1" dirty="0">
                          <a:latin typeface="Nunito" pitchFamily="2" charset="0"/>
                        </a:rPr>
                        <a:t>£6,955.81</a:t>
                      </a:r>
                    </a:p>
                  </a:txBody>
                  <a:tcPr marL="68580" marR="68580" marT="34290" marB="34290" anchor="ctr">
                    <a:solidFill>
                      <a:srgbClr val="C5E0B4"/>
                    </a:solidFill>
                  </a:tcPr>
                </a:tc>
                <a:extLst>
                  <a:ext uri="{0D108BD9-81ED-4DB2-BD59-A6C34878D82A}">
                    <a16:rowId xmlns:a16="http://schemas.microsoft.com/office/drawing/2014/main" val="10004"/>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2023/24</a:t>
                      </a:r>
                    </a:p>
                  </a:txBody>
                  <a:tcPr marL="68580" marR="68580" marT="34290" marB="34290" anchor="ctr">
                    <a:noFill/>
                  </a:tcPr>
                </a:tc>
                <a:tc>
                  <a:txBody>
                    <a:bodyPr/>
                    <a:lstStyle/>
                    <a:p>
                      <a:pPr algn="ctr"/>
                      <a:r>
                        <a:rPr lang="en-GB" sz="1600" b="1" dirty="0">
                          <a:latin typeface="Nunito" pitchFamily="2" charset="0"/>
                        </a:rPr>
                        <a:t>£6,955.81</a:t>
                      </a:r>
                    </a:p>
                  </a:txBody>
                  <a:tcPr marL="68580" marR="68580" marT="34290" marB="34290" anchor="ctr">
                    <a:noFill/>
                  </a:tcPr>
                </a:tc>
                <a:tc>
                  <a:txBody>
                    <a:bodyPr/>
                    <a:lstStyle/>
                    <a:p>
                      <a:pPr algn="ctr"/>
                      <a:r>
                        <a:rPr lang="en-GB" sz="1600" dirty="0">
                          <a:latin typeface="Nunito" pitchFamily="2" charset="0"/>
                        </a:rPr>
                        <a:t>£34,500 ÷ 49 =£704.08</a:t>
                      </a:r>
                    </a:p>
                  </a:txBody>
                  <a:tcPr marL="68580" marR="68580" marT="34290" marB="34290" anchor="ctr">
                    <a:noFill/>
                  </a:tcPr>
                </a:tc>
                <a:tc>
                  <a:txBody>
                    <a:bodyPr/>
                    <a:lstStyle/>
                    <a:p>
                      <a:pPr algn="ctr"/>
                      <a:r>
                        <a:rPr lang="en-GB" sz="1600" dirty="0">
                          <a:latin typeface="Nunito" pitchFamily="2" charset="0"/>
                        </a:rPr>
                        <a:t>£7,659.89</a:t>
                      </a:r>
                    </a:p>
                  </a:txBody>
                  <a:tcPr marL="68580" marR="68580" marT="34290" marB="34290" anchor="ctr">
                    <a:noFill/>
                  </a:tcPr>
                </a:tc>
                <a:tc>
                  <a:txBody>
                    <a:bodyPr/>
                    <a:lstStyle/>
                    <a:p>
                      <a:pPr algn="ctr"/>
                      <a:r>
                        <a:rPr lang="en-GB" sz="1600" dirty="0">
                          <a:latin typeface="Nunito" pitchFamily="2" charset="0"/>
                        </a:rPr>
                        <a:t>£513.21 (6.7%)</a:t>
                      </a:r>
                    </a:p>
                  </a:txBody>
                  <a:tcPr marL="68580" marR="68580" marT="34290" marB="34290" anchor="ctr">
                    <a:noFill/>
                  </a:tcPr>
                </a:tc>
                <a:tc>
                  <a:txBody>
                    <a:bodyPr/>
                    <a:lstStyle/>
                    <a:p>
                      <a:pPr algn="ctr"/>
                      <a:r>
                        <a:rPr lang="en-GB" sz="1600" b="1" dirty="0">
                          <a:latin typeface="Nunito" pitchFamily="2" charset="0"/>
                        </a:rPr>
                        <a:t>£8,173.10</a:t>
                      </a:r>
                    </a:p>
                  </a:txBody>
                  <a:tcPr marL="68580" marR="68580" marT="34290" marB="34290" anchor="ctr">
                    <a:noFill/>
                  </a:tcPr>
                </a:tc>
                <a:extLst>
                  <a:ext uri="{0D108BD9-81ED-4DB2-BD59-A6C34878D82A}">
                    <a16:rowId xmlns:a16="http://schemas.microsoft.com/office/drawing/2014/main" val="3536257439"/>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latin typeface="Nunito" pitchFamily="2" charset="0"/>
                        </a:rPr>
                        <a:t>2024/25</a:t>
                      </a:r>
                    </a:p>
                  </a:txBody>
                  <a:tcPr marL="68580" marR="68580" marT="34290" marB="34290" anchor="ctr">
                    <a:solidFill>
                      <a:srgbClr val="C5E0B4"/>
                    </a:solidFill>
                  </a:tcPr>
                </a:tc>
                <a:tc>
                  <a:txBody>
                    <a:bodyPr/>
                    <a:lstStyle/>
                    <a:p>
                      <a:pPr algn="ctr"/>
                      <a:r>
                        <a:rPr lang="en-GB" sz="1600" b="1" dirty="0">
                          <a:latin typeface="Nunito" pitchFamily="2" charset="0"/>
                        </a:rPr>
                        <a:t>£8,173.10</a:t>
                      </a:r>
                    </a:p>
                  </a:txBody>
                  <a:tcPr marL="68580" marR="68580" marT="34290" marB="34290" anchor="ctr">
                    <a:solidFill>
                      <a:srgbClr val="C5E0B4"/>
                    </a:solidFill>
                  </a:tcPr>
                </a:tc>
                <a:tc>
                  <a:txBody>
                    <a:bodyPr/>
                    <a:lstStyle/>
                    <a:p>
                      <a:pPr algn="ctr"/>
                      <a:r>
                        <a:rPr lang="en-GB" sz="1600" dirty="0">
                          <a:latin typeface="Nunito" pitchFamily="2" charset="0"/>
                        </a:rPr>
                        <a:t>£35,000 ÷ 49 =£714.29</a:t>
                      </a:r>
                    </a:p>
                  </a:txBody>
                  <a:tcPr marL="68580" marR="68580" marT="34290" marB="34290" anchor="ctr">
                    <a:solidFill>
                      <a:srgbClr val="C5E0B4"/>
                    </a:solidFill>
                  </a:tcPr>
                </a:tc>
                <a:tc>
                  <a:txBody>
                    <a:bodyPr/>
                    <a:lstStyle/>
                    <a:p>
                      <a:pPr algn="ctr"/>
                      <a:r>
                        <a:rPr lang="en-GB" sz="1600" dirty="0">
                          <a:latin typeface="Nunito" pitchFamily="2" charset="0"/>
                        </a:rPr>
                        <a:t>£8,887.39</a:t>
                      </a:r>
                    </a:p>
                  </a:txBody>
                  <a:tcPr marL="68580" marR="68580" marT="34290" marB="34290" anchor="ctr">
                    <a:solidFill>
                      <a:srgbClr val="C5E0B4"/>
                    </a:solidFill>
                  </a:tcPr>
                </a:tc>
                <a:tc>
                  <a:txBody>
                    <a:bodyPr/>
                    <a:lstStyle/>
                    <a:p>
                      <a:pPr algn="ctr"/>
                      <a:r>
                        <a:rPr lang="en-GB" sz="1600" dirty="0">
                          <a:latin typeface="Nunito" pitchFamily="2" charset="0"/>
                        </a:rPr>
                        <a:t>£151.09 (1.7%)</a:t>
                      </a:r>
                    </a:p>
                  </a:txBody>
                  <a:tcPr marL="68580" marR="68580" marT="34290" marB="34290" anchor="ctr">
                    <a:solidFill>
                      <a:srgbClr val="C5E0B4"/>
                    </a:solidFill>
                  </a:tcPr>
                </a:tc>
                <a:tc>
                  <a:txBody>
                    <a:bodyPr/>
                    <a:lstStyle/>
                    <a:p>
                      <a:pPr algn="ctr"/>
                      <a:r>
                        <a:rPr lang="en-GB" sz="1600" b="1" dirty="0">
                          <a:latin typeface="Nunito" pitchFamily="2" charset="0"/>
                        </a:rPr>
                        <a:t>£9,038.48</a:t>
                      </a:r>
                    </a:p>
                  </a:txBody>
                  <a:tcPr marL="68580" marR="68580" marT="34290" marB="34290" anchor="ctr">
                    <a:solidFill>
                      <a:srgbClr val="C5E0B4"/>
                    </a:solidFill>
                  </a:tcPr>
                </a:tc>
                <a:extLst>
                  <a:ext uri="{0D108BD9-81ED-4DB2-BD59-A6C34878D82A}">
                    <a16:rowId xmlns:a16="http://schemas.microsoft.com/office/drawing/2014/main" val="10007"/>
                  </a:ext>
                </a:extLst>
              </a:tr>
            </a:tbl>
          </a:graphicData>
        </a:graphic>
      </p:graphicFrame>
      <p:pic>
        <p:nvPicPr>
          <p:cNvPr id="3" name="Picture 2" descr="A close-up of a sign&#10;&#10;AI-generated content may be incorrect.">
            <a:extLst>
              <a:ext uri="{FF2B5EF4-FFF2-40B4-BE49-F238E27FC236}">
                <a16:creationId xmlns:a16="http://schemas.microsoft.com/office/drawing/2014/main" id="{415CE636-923A-1F5F-6C71-9103B65DBFD4}"/>
              </a:ext>
            </a:extLst>
          </p:cNvPr>
          <p:cNvPicPr>
            <a:picLocks noChangeAspect="1"/>
          </p:cNvPicPr>
          <p:nvPr/>
        </p:nvPicPr>
        <p:blipFill>
          <a:blip r:embed="rId3"/>
          <a:stretch>
            <a:fillRect/>
          </a:stretch>
        </p:blipFill>
        <p:spPr>
          <a:xfrm>
            <a:off x="7140205" y="5410984"/>
            <a:ext cx="1867062" cy="403895"/>
          </a:xfrm>
          <a:prstGeom prst="rect">
            <a:avLst/>
          </a:prstGeom>
        </p:spPr>
      </p:pic>
      <p:pic>
        <p:nvPicPr>
          <p:cNvPr id="5" name="Graphic 4" descr="Fast Forward outline">
            <a:extLst>
              <a:ext uri="{FF2B5EF4-FFF2-40B4-BE49-F238E27FC236}">
                <a16:creationId xmlns:a16="http://schemas.microsoft.com/office/drawing/2014/main" id="{D2069FE8-2112-5277-FC5F-4CC7433143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423" y="2783541"/>
            <a:ext cx="645459" cy="645459"/>
          </a:xfrm>
          <a:prstGeom prst="rect">
            <a:avLst/>
          </a:prstGeom>
        </p:spPr>
      </p:pic>
    </p:spTree>
    <p:extLst>
      <p:ext uri="{BB962C8B-B14F-4D97-AF65-F5344CB8AC3E}">
        <p14:creationId xmlns:p14="http://schemas.microsoft.com/office/powerpoint/2010/main" val="360210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7975E344276F4A8689D4A7054B0E58" ma:contentTypeVersion="24" ma:contentTypeDescription="Create a new document." ma:contentTypeScope="" ma:versionID="c7147fdd2b0890762b8140490874e9ea">
  <xsd:schema xmlns:xsd="http://www.w3.org/2001/XMLSchema" xmlns:xs="http://www.w3.org/2001/XMLSchema" xmlns:p="http://schemas.microsoft.com/office/2006/metadata/properties" xmlns:ns2="f892bc6d-4373-4448-9da1-3e4deb534658" xmlns:ns3="4c0fc6d1-1ff6-4501-9111-f8704c4ff172" targetNamespace="http://schemas.microsoft.com/office/2006/metadata/properties" ma:root="true" ma:fieldsID="304f81c2b57530968e0c19077507d5c4" ns2:_="" ns3:_="">
    <xsd:import namespace="f892bc6d-4373-4448-9da1-3e4deb534658"/>
    <xsd:import namespace="4c0fc6d1-1ff6-4501-9111-f8704c4ff172"/>
    <xsd:element name="properties">
      <xsd:complexType>
        <xsd:sequence>
          <xsd:element name="documentManagement">
            <xsd:complexType>
              <xsd:all>
                <xsd:element ref="ns2:Date" minOccurs="0"/>
                <xsd:element ref="ns2:Topic"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etingDate"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2bc6d-4373-4448-9da1-3e4deb534658" elementFormDefault="qualified">
    <xsd:import namespace="http://schemas.microsoft.com/office/2006/documentManagement/types"/>
    <xsd:import namespace="http://schemas.microsoft.com/office/infopath/2007/PartnerControls"/>
    <xsd:element name="Date" ma:index="1" nillable="true" ma:displayName="Date" ma:format="DateOnly" ma:internalName="Date">
      <xsd:simpleType>
        <xsd:restriction base="dms:DateTime"/>
      </xsd:simpleType>
    </xsd:element>
    <xsd:element name="Topic" ma:index="3" nillable="true" ma:displayName="Topic" ma:format="Dropdown" ma:internalName="Topic">
      <xsd:simpleType>
        <xsd:restriction base="dms:Text">
          <xsd:maxLength value="25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etingDate" ma:index="17" nillable="true" ma:displayName="Meeting Date" ma:format="Dropdown" ma:internalName="MeetingDate">
      <xsd:simpleType>
        <xsd:restriction base="dms:Text">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323a573-f4b2-49c1-a657-d409971bfa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0fc6d1-1ff6-4501-9111-f8704c4ff172"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1" nillable="true" ma:displayName="Taxonomy Catch All Column" ma:hidden="true" ma:list="{8e9e4ac3-4c27-417f-b6d0-a3cd07c518c8}" ma:internalName="TaxCatchAll" ma:showField="CatchAllData" ma:web="4c0fc6d1-1ff6-4501-9111-f8704c4ff1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0fc6d1-1ff6-4501-9111-f8704c4ff172" xsi:nil="true"/>
    <lcf76f155ced4ddcb4097134ff3c332f xmlns="f892bc6d-4373-4448-9da1-3e4deb534658">
      <Terms xmlns="http://schemas.microsoft.com/office/infopath/2007/PartnerControls"/>
    </lcf76f155ced4ddcb4097134ff3c332f>
    <Date xmlns="f892bc6d-4373-4448-9da1-3e4deb534658" xsi:nil="true"/>
    <MeetingDate xmlns="f892bc6d-4373-4448-9da1-3e4deb534658" xsi:nil="true"/>
    <Topic xmlns="f892bc6d-4373-4448-9da1-3e4deb5346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6AC1D2-6F14-4FB5-8250-22DE433FA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2bc6d-4373-4448-9da1-3e4deb534658"/>
    <ds:schemaRef ds:uri="4c0fc6d1-1ff6-4501-9111-f8704c4ff1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FEFE00-2B9B-48D5-89B9-02FF1297B86D}">
  <ds:schemaRefs>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f892bc6d-4373-4448-9da1-3e4deb534658"/>
    <ds:schemaRef ds:uri="http://schemas.openxmlformats.org/package/2006/metadata/core-properties"/>
    <ds:schemaRef ds:uri="4c0fc6d1-1ff6-4501-9111-f8704c4ff172"/>
  </ds:schemaRefs>
</ds:datastoreItem>
</file>

<file path=customXml/itemProps3.xml><?xml version="1.0" encoding="utf-8"?>
<ds:datastoreItem xmlns:ds="http://schemas.openxmlformats.org/officeDocument/2006/customXml" ds:itemID="{2B1E1CA0-8CFB-4C95-9359-9914B2C827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WMPF-Corporate</Template>
  <TotalTime>12375</TotalTime>
  <Words>6839</Words>
  <Application>Microsoft Office PowerPoint</Application>
  <PresentationFormat>On-screen Show (4:3)</PresentationFormat>
  <Paragraphs>911</Paragraphs>
  <Slides>50</Slides>
  <Notes>50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Arial</vt:lpstr>
      <vt:lpstr>Calibri</vt:lpstr>
      <vt:lpstr>Calibri Light</vt:lpstr>
      <vt:lpstr>Franklin Gothic Book</vt:lpstr>
      <vt:lpstr>Franklin Gothic Medium</vt:lpstr>
      <vt:lpstr>Geneva</vt:lpstr>
      <vt:lpstr>Google Sans</vt:lpstr>
      <vt:lpstr>GothamNarrow-Bold</vt:lpstr>
      <vt:lpstr>GothamNarrow-Book</vt:lpstr>
      <vt:lpstr>Nunito</vt:lpstr>
      <vt:lpstr>Outfit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Liner</dc:title>
  <dc:creator>Niall Higham</dc:creator>
  <cp:lastModifiedBy>Derbyshire, Duncan: RBKC</cp:lastModifiedBy>
  <cp:revision>86</cp:revision>
  <dcterms:created xsi:type="dcterms:W3CDTF">2021-10-19T14:15:23Z</dcterms:created>
  <dcterms:modified xsi:type="dcterms:W3CDTF">2025-09-10T14:08:00Z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354ca5-015e-47ab-9fdb-c0a8323bc23e_Enabled">
    <vt:lpwstr>true</vt:lpwstr>
  </property>
  <property fmtid="{D5CDD505-2E9C-101B-9397-08002B2CF9AE}" pid="3" name="MSIP_Label_d0354ca5-015e-47ab-9fdb-c0a8323bc23e_SetDate">
    <vt:lpwstr>2022-02-07T11:07:02Z</vt:lpwstr>
  </property>
  <property fmtid="{D5CDD505-2E9C-101B-9397-08002B2CF9AE}" pid="4" name="MSIP_Label_d0354ca5-015e-47ab-9fdb-c0a8323bc23e_Method">
    <vt:lpwstr>Privileged</vt:lpwstr>
  </property>
  <property fmtid="{D5CDD505-2E9C-101B-9397-08002B2CF9AE}" pid="5" name="MSIP_Label_d0354ca5-015e-47ab-9fdb-c0a8323bc23e_Name">
    <vt:lpwstr>d0354ca5-015e-47ab-9fdb-c0a8323bc23e</vt:lpwstr>
  </property>
  <property fmtid="{D5CDD505-2E9C-101B-9397-08002B2CF9AE}" pid="6" name="MSIP_Label_d0354ca5-015e-47ab-9fdb-c0a8323bc23e_SiteId">
    <vt:lpwstr>07ebc6c3-7074-4387-a625-b9d918ba4a97</vt:lpwstr>
  </property>
  <property fmtid="{D5CDD505-2E9C-101B-9397-08002B2CF9AE}" pid="7" name="MSIP_Label_d0354ca5-015e-47ab-9fdb-c0a8323bc23e_ActionId">
    <vt:lpwstr>fe5e5887-de15-4eb0-9ccd-7acfbac978b9</vt:lpwstr>
  </property>
  <property fmtid="{D5CDD505-2E9C-101B-9397-08002B2CF9AE}" pid="8" name="MSIP_Label_d0354ca5-015e-47ab-9fdb-c0a8323bc23e_ContentBits">
    <vt:lpwstr>0</vt:lpwstr>
  </property>
  <property fmtid="{D5CDD505-2E9C-101B-9397-08002B2CF9AE}" pid="9" name="MediaServiceImageTags">
    <vt:lpwstr/>
  </property>
  <property fmtid="{D5CDD505-2E9C-101B-9397-08002B2CF9AE}" pid="10" name="ContentTypeId">
    <vt:lpwstr>0x010100197975E344276F4A8689D4A7054B0E58</vt:lpwstr>
  </property>
</Properties>
</file>