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1566" r:id="rId5"/>
    <p:sldId id="1567" r:id="rId6"/>
    <p:sldId id="1549" r:id="rId7"/>
    <p:sldId id="1548" r:id="rId8"/>
    <p:sldId id="1551" r:id="rId9"/>
    <p:sldId id="1550" r:id="rId10"/>
    <p:sldId id="1540" r:id="rId11"/>
    <p:sldId id="1552" r:id="rId12"/>
    <p:sldId id="1564" r:id="rId13"/>
    <p:sldId id="256" r:id="rId14"/>
    <p:sldId id="1536" r:id="rId15"/>
    <p:sldId id="1537" r:id="rId16"/>
    <p:sldId id="1571" r:id="rId17"/>
    <p:sldId id="1562" r:id="rId18"/>
    <p:sldId id="1563" r:id="rId19"/>
    <p:sldId id="1570" r:id="rId20"/>
    <p:sldId id="1568" r:id="rId21"/>
    <p:sldId id="1572" r:id="rId22"/>
    <p:sldId id="1541" r:id="rId23"/>
    <p:sldId id="1553" r:id="rId24"/>
    <p:sldId id="1555" r:id="rId25"/>
    <p:sldId id="1556" r:id="rId26"/>
    <p:sldId id="1557" r:id="rId27"/>
    <p:sldId id="1558" r:id="rId28"/>
    <p:sldId id="1559" r:id="rId29"/>
    <p:sldId id="1546" r:id="rId30"/>
    <p:sldId id="1545" r:id="rId31"/>
    <p:sldId id="1544" r:id="rId32"/>
    <p:sldId id="156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48E00-84E9-27D2-9450-7320A72578A0}" name="Kathleen Meacock" initials="KM" userId="S::kathleen.meacock@flintshire.gov.uk::f2aa239f-7ecd-4608-a973-e056778d46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40"/>
    <a:srgbClr val="ED7D31"/>
    <a:srgbClr val="E2F0D9"/>
    <a:srgbClr val="8FB9BB"/>
    <a:srgbClr val="FBE5D6"/>
    <a:srgbClr val="0B5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0297" autoAdjust="0"/>
  </p:normalViewPr>
  <p:slideViewPr>
    <p:cSldViewPr snapToGrid="0">
      <p:cViewPr varScale="1">
        <p:scale>
          <a:sx n="86" d="100"/>
          <a:sy n="86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byshire, Duncan: RBKC" userId="def5f170-a2a4-4efe-871e-2394921ae738" providerId="ADAL" clId="{FF7253FF-CF17-4C85-BCAE-AE01295CD8F3}"/>
    <pc:docChg chg="mod">
      <pc:chgData name="Derbyshire, Duncan: RBKC" userId="def5f170-a2a4-4efe-871e-2394921ae738" providerId="ADAL" clId="{FF7253FF-CF17-4C85-BCAE-AE01295CD8F3}" dt="2025-09-10T14:01:46.361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BDEE1-A755-4277-9935-3AE8BED4846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9B5A85-DB97-4A19-B98D-E3740669E671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Before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D56F7076-CD73-4CB3-90B8-791BDD6C628C}" type="parTrans" cxnId="{CA66D6CC-AB06-4DFD-8974-F343F9F97E1B}">
      <dgm:prSet/>
      <dgm:spPr/>
      <dgm:t>
        <a:bodyPr/>
        <a:lstStyle/>
        <a:p>
          <a:endParaRPr lang="en-GB"/>
        </a:p>
      </dgm:t>
    </dgm:pt>
    <dgm:pt modelId="{932BF306-8E40-4C45-B8D6-278732CF3FBA}" type="sibTrans" cxnId="{CA66D6CC-AB06-4DFD-8974-F343F9F97E1B}">
      <dgm:prSet/>
      <dgm:spPr/>
      <dgm:t>
        <a:bodyPr/>
        <a:lstStyle/>
        <a:p>
          <a:endParaRPr lang="en-GB"/>
        </a:p>
      </dgm:t>
    </dgm:pt>
    <dgm:pt modelId="{58928A89-7C58-47DD-BD04-D620C92E3EFD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80ths</a:t>
          </a:r>
        </a:p>
      </dgm:t>
    </dgm:pt>
    <dgm:pt modelId="{3D7C3123-60EB-4B5F-B1E4-F1CDE8A1E32D}" type="parTrans" cxnId="{FDB977FA-5BD5-4376-8291-663853D32772}">
      <dgm:prSet/>
      <dgm:spPr/>
      <dgm:t>
        <a:bodyPr/>
        <a:lstStyle/>
        <a:p>
          <a:endParaRPr lang="en-GB"/>
        </a:p>
      </dgm:t>
    </dgm:pt>
    <dgm:pt modelId="{1142013F-A8B2-4189-BD33-8965AFCA70FC}" type="sibTrans" cxnId="{FDB977FA-5BD5-4376-8291-663853D32772}">
      <dgm:prSet/>
      <dgm:spPr/>
      <dgm:t>
        <a:bodyPr/>
        <a:lstStyle/>
        <a:p>
          <a:endParaRPr lang="en-GB"/>
        </a:p>
      </dgm:t>
    </dgm:pt>
    <dgm:pt modelId="{33CC457C-1590-4C15-AA03-9C51270B4A70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 to 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31 March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E6F8AF06-4AD1-4568-BDC1-A5901C34BA73}" type="parTrans" cxnId="{9A1DD2F6-54AB-4762-819E-8B30F8862A88}">
      <dgm:prSet/>
      <dgm:spPr/>
      <dgm:t>
        <a:bodyPr/>
        <a:lstStyle/>
        <a:p>
          <a:endParaRPr lang="en-GB"/>
        </a:p>
      </dgm:t>
    </dgm:pt>
    <dgm:pt modelId="{8DD7F055-33E8-4776-8BAF-A2349A67D3BB}" type="sibTrans" cxnId="{9A1DD2F6-54AB-4762-819E-8B30F8862A88}">
      <dgm:prSet/>
      <dgm:spPr/>
      <dgm:t>
        <a:bodyPr/>
        <a:lstStyle/>
        <a:p>
          <a:endParaRPr lang="en-GB"/>
        </a:p>
      </dgm:t>
    </dgm:pt>
    <dgm:pt modelId="{5FD7A55F-08AB-4A61-85B2-403E14C5ACFF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60ths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3B776933-784F-4BB2-B346-8AAF6E840BD4}" type="parTrans" cxnId="{F2F50785-4860-4899-BB50-E1F18668D709}">
      <dgm:prSet/>
      <dgm:spPr/>
      <dgm:t>
        <a:bodyPr/>
        <a:lstStyle/>
        <a:p>
          <a:endParaRPr lang="en-GB"/>
        </a:p>
      </dgm:t>
    </dgm:pt>
    <dgm:pt modelId="{317F447B-5108-4EB0-A576-E50E69675962}" type="sibTrans" cxnId="{F2F50785-4860-4899-BB50-E1F18668D709}">
      <dgm:prSet/>
      <dgm:spPr/>
      <dgm:t>
        <a:bodyPr/>
        <a:lstStyle/>
        <a:p>
          <a:endParaRPr lang="en-GB"/>
        </a:p>
      </dgm:t>
    </dgm:pt>
    <dgm:pt modelId="{2A44F7CB-8DF4-4753-871C-345EE3D12D4D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From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AD50A7E5-0D14-4E54-8AB3-D30058E67D88}" type="parTrans" cxnId="{07233D6A-50C8-4331-A1E3-17C041186115}">
      <dgm:prSet/>
      <dgm:spPr/>
      <dgm:t>
        <a:bodyPr/>
        <a:lstStyle/>
        <a:p>
          <a:endParaRPr lang="en-GB"/>
        </a:p>
      </dgm:t>
    </dgm:pt>
    <dgm:pt modelId="{2CDFA4DE-EFD1-4FEC-A41C-2025466869C3}" type="sibTrans" cxnId="{07233D6A-50C8-4331-A1E3-17C041186115}">
      <dgm:prSet/>
      <dgm:spPr/>
      <dgm:t>
        <a:bodyPr/>
        <a:lstStyle/>
        <a:p>
          <a:endParaRPr lang="en-GB"/>
        </a:p>
      </dgm:t>
    </dgm:pt>
    <dgm:pt modelId="{B4664E54-68FE-4559-BB44-A884267F21B5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49ths or 98ths</a:t>
          </a:r>
        </a:p>
      </dgm:t>
    </dgm:pt>
    <dgm:pt modelId="{B6AE0190-FB4B-436C-9E49-162A7872D1B5}" type="parTrans" cxnId="{5A74D8D6-53F4-42F0-BD3E-DD0244D3EB1F}">
      <dgm:prSet/>
      <dgm:spPr/>
      <dgm:t>
        <a:bodyPr/>
        <a:lstStyle/>
        <a:p>
          <a:endParaRPr lang="en-GB"/>
        </a:p>
      </dgm:t>
    </dgm:pt>
    <dgm:pt modelId="{5572A749-DBAB-44B2-ACD4-A42D9696C910}" type="sibTrans" cxnId="{5A74D8D6-53F4-42F0-BD3E-DD0244D3EB1F}">
      <dgm:prSet/>
      <dgm:spPr/>
      <dgm:t>
        <a:bodyPr/>
        <a:lstStyle/>
        <a:p>
          <a:endParaRPr lang="en-GB"/>
        </a:p>
      </dgm:t>
    </dgm:pt>
    <dgm:pt modelId="{9DBEEAB2-B7C3-4107-968D-25C34C34E4E3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6D25288-A241-47FB-A2CB-1A1939DE4C67}" type="sibTrans" cxnId="{D3F7C9AE-7647-4CD9-86E3-967D76052FAF}">
      <dgm:prSet/>
      <dgm:spPr/>
      <dgm:t>
        <a:bodyPr/>
        <a:lstStyle/>
        <a:p>
          <a:endParaRPr lang="en-GB"/>
        </a:p>
      </dgm:t>
    </dgm:pt>
    <dgm:pt modelId="{C5FA2613-C757-4C86-869E-BF96F26F1042}" type="parTrans" cxnId="{D3F7C9AE-7647-4CD9-86E3-967D76052FAF}">
      <dgm:prSet/>
      <dgm:spPr/>
      <dgm:t>
        <a:bodyPr/>
        <a:lstStyle/>
        <a:p>
          <a:endParaRPr lang="en-GB"/>
        </a:p>
      </dgm:t>
    </dgm:pt>
    <dgm:pt modelId="{D7F9A8A8-ED1C-4538-A9F8-978B076C9157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E913DE9-485C-4F71-ACF1-80E661C8D2DC}" type="sibTrans" cxnId="{44613B21-1AC8-468B-8EA9-DD260A83BD4C}">
      <dgm:prSet/>
      <dgm:spPr/>
      <dgm:t>
        <a:bodyPr/>
        <a:lstStyle/>
        <a:p>
          <a:endParaRPr lang="en-GB"/>
        </a:p>
      </dgm:t>
    </dgm:pt>
    <dgm:pt modelId="{F24E21CD-EF65-4CB3-811E-E40971FA989E}" type="parTrans" cxnId="{44613B21-1AC8-468B-8EA9-DD260A83BD4C}">
      <dgm:prSet/>
      <dgm:spPr/>
      <dgm:t>
        <a:bodyPr/>
        <a:lstStyle/>
        <a:p>
          <a:endParaRPr lang="en-GB"/>
        </a:p>
      </dgm:t>
    </dgm:pt>
    <dgm:pt modelId="{6B2DB4D5-4093-4849-999E-B89DD0F32E4A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CARE</a:t>
          </a:r>
          <a:b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scheme</a:t>
          </a:r>
        </a:p>
      </dgm:t>
    </dgm:pt>
    <dgm:pt modelId="{C019E34E-191D-40F1-B62E-27D180900562}" type="sibTrans" cxnId="{4C0447E4-4621-4C92-94B1-C4EA2094F346}">
      <dgm:prSet/>
      <dgm:spPr/>
      <dgm:t>
        <a:bodyPr/>
        <a:lstStyle/>
        <a:p>
          <a:endParaRPr lang="en-GB"/>
        </a:p>
      </dgm:t>
    </dgm:pt>
    <dgm:pt modelId="{A7F5E9F5-8E85-4212-B78E-5AE7F5167C3E}" type="parTrans" cxnId="{4C0447E4-4621-4C92-94B1-C4EA2094F346}">
      <dgm:prSet/>
      <dgm:spPr/>
      <dgm:t>
        <a:bodyPr/>
        <a:lstStyle/>
        <a:p>
          <a:endParaRPr lang="en-GB"/>
        </a:p>
      </dgm:t>
    </dgm:pt>
    <dgm:pt modelId="{A9480810-397E-4193-BB0A-9E8BA718A4BA}" type="pres">
      <dgm:prSet presAssocID="{649BDEE1-A755-4277-9935-3AE8BED484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D07B19-1D86-4B04-A56F-480970E679EC}" type="pres">
      <dgm:prSet presAssocID="{849B5A85-DB97-4A19-B98D-E3740669E671}" presName="horFlow" presStyleCnt="0"/>
      <dgm:spPr/>
    </dgm:pt>
    <dgm:pt modelId="{DEB65781-B9DE-4671-8485-3D24AD7022AA}" type="pres">
      <dgm:prSet presAssocID="{849B5A85-DB97-4A19-B98D-E3740669E671}" presName="bigChev" presStyleLbl="node1" presStyleIdx="0" presStyleCnt="3" custScaleX="120236"/>
      <dgm:spPr/>
    </dgm:pt>
    <dgm:pt modelId="{147A8D6D-43D8-4B2F-BFD2-C00F8FD6341A}" type="pres">
      <dgm:prSet presAssocID="{C5FA2613-C757-4C86-869E-BF96F26F1042}" presName="parTrans" presStyleCnt="0"/>
      <dgm:spPr/>
    </dgm:pt>
    <dgm:pt modelId="{AE606E27-EE0D-43EE-94A9-026B4890669E}" type="pres">
      <dgm:prSet presAssocID="{9DBEEAB2-B7C3-4107-968D-25C34C34E4E3}" presName="node" presStyleLbl="alignAccFollowNode1" presStyleIdx="0" presStyleCnt="6" custScaleX="102138">
        <dgm:presLayoutVars>
          <dgm:bulletEnabled val="1"/>
        </dgm:presLayoutVars>
      </dgm:prSet>
      <dgm:spPr/>
    </dgm:pt>
    <dgm:pt modelId="{E5CB632C-23E7-4BAC-B67C-871CCB1BD868}" type="pres">
      <dgm:prSet presAssocID="{06D25288-A241-47FB-A2CB-1A1939DE4C67}" presName="sibTrans" presStyleCnt="0"/>
      <dgm:spPr/>
    </dgm:pt>
    <dgm:pt modelId="{B06300DC-EFAD-4E3D-9C80-6DC6002DDFD2}" type="pres">
      <dgm:prSet presAssocID="{58928A89-7C58-47DD-BD04-D620C92E3EFD}" presName="node" presStyleLbl="alignAccFollowNode1" presStyleIdx="1" presStyleCnt="6">
        <dgm:presLayoutVars>
          <dgm:bulletEnabled val="1"/>
        </dgm:presLayoutVars>
      </dgm:prSet>
      <dgm:spPr/>
    </dgm:pt>
    <dgm:pt modelId="{34186472-0DDB-4E26-8E1B-3CFB38873A39}" type="pres">
      <dgm:prSet presAssocID="{849B5A85-DB97-4A19-B98D-E3740669E671}" presName="vSp" presStyleCnt="0"/>
      <dgm:spPr/>
    </dgm:pt>
    <dgm:pt modelId="{14EC3AD9-7CC4-42DC-8FBC-098E98282FF4}" type="pres">
      <dgm:prSet presAssocID="{33CC457C-1590-4C15-AA03-9C51270B4A70}" presName="horFlow" presStyleCnt="0"/>
      <dgm:spPr/>
    </dgm:pt>
    <dgm:pt modelId="{7D71C342-FE10-4BFD-91CC-E68D9866F264}" type="pres">
      <dgm:prSet presAssocID="{33CC457C-1590-4C15-AA03-9C51270B4A70}" presName="bigChev" presStyleLbl="node1" presStyleIdx="1" presStyleCnt="3" custScaleX="121909"/>
      <dgm:spPr/>
    </dgm:pt>
    <dgm:pt modelId="{B6976553-FFCA-43D9-A330-E174F8EC5D9A}" type="pres">
      <dgm:prSet presAssocID="{F24E21CD-EF65-4CB3-811E-E40971FA989E}" presName="parTrans" presStyleCnt="0"/>
      <dgm:spPr/>
    </dgm:pt>
    <dgm:pt modelId="{55F53E96-D4C1-445C-A394-A8B66AC2D61F}" type="pres">
      <dgm:prSet presAssocID="{D7F9A8A8-ED1C-4538-A9F8-978B076C9157}" presName="node" presStyleLbl="alignAccFollowNode1" presStyleIdx="2" presStyleCnt="6" custScaleX="100689" custLinFactNeighborX="-1133" custLinFactNeighborY="-2849">
        <dgm:presLayoutVars>
          <dgm:bulletEnabled val="1"/>
        </dgm:presLayoutVars>
      </dgm:prSet>
      <dgm:spPr/>
    </dgm:pt>
    <dgm:pt modelId="{F2EC4631-0E1C-4F65-9F77-1C928CC62352}" type="pres">
      <dgm:prSet presAssocID="{0E913DE9-485C-4F71-ACF1-80E661C8D2DC}" presName="sibTrans" presStyleCnt="0"/>
      <dgm:spPr/>
    </dgm:pt>
    <dgm:pt modelId="{EA7980B9-2EBF-49EE-B96F-0F375C5FE2EF}" type="pres">
      <dgm:prSet presAssocID="{5FD7A55F-08AB-4A61-85B2-403E14C5ACFF}" presName="node" presStyleLbl="alignAccFollowNode1" presStyleIdx="3" presStyleCnt="6" custLinFactNeighborX="-12112" custLinFactNeighborY="-2850">
        <dgm:presLayoutVars>
          <dgm:bulletEnabled val="1"/>
        </dgm:presLayoutVars>
      </dgm:prSet>
      <dgm:spPr/>
    </dgm:pt>
    <dgm:pt modelId="{A86C7DBC-D1C3-4480-82FE-BBEDFEF4630F}" type="pres">
      <dgm:prSet presAssocID="{33CC457C-1590-4C15-AA03-9C51270B4A70}" presName="vSp" presStyleCnt="0"/>
      <dgm:spPr/>
    </dgm:pt>
    <dgm:pt modelId="{DB747133-7C29-473A-BB45-4860BA26A662}" type="pres">
      <dgm:prSet presAssocID="{2A44F7CB-8DF4-4753-871C-345EE3D12D4D}" presName="horFlow" presStyleCnt="0"/>
      <dgm:spPr/>
    </dgm:pt>
    <dgm:pt modelId="{925DEEBB-956E-4CFD-9EF5-8A10576656DD}" type="pres">
      <dgm:prSet presAssocID="{2A44F7CB-8DF4-4753-871C-345EE3D12D4D}" presName="bigChev" presStyleLbl="node1" presStyleIdx="2" presStyleCnt="3" custScaleX="119831"/>
      <dgm:spPr/>
    </dgm:pt>
    <dgm:pt modelId="{FF49C680-4A5B-41DA-AEB4-CE864B2A24B7}" type="pres">
      <dgm:prSet presAssocID="{A7F5E9F5-8E85-4212-B78E-5AE7F5167C3E}" presName="parTrans" presStyleCnt="0"/>
      <dgm:spPr/>
    </dgm:pt>
    <dgm:pt modelId="{8334D74F-2835-4FE0-8677-E17BD72A882C}" type="pres">
      <dgm:prSet presAssocID="{6B2DB4D5-4093-4849-999E-B89DD0F32E4A}" presName="node" presStyleLbl="alignAccFollowNode1" presStyleIdx="4" presStyleCnt="6" custScaleX="107001" custLinFactNeighborX="6573" custLinFactNeighborY="119">
        <dgm:presLayoutVars>
          <dgm:bulletEnabled val="1"/>
        </dgm:presLayoutVars>
      </dgm:prSet>
      <dgm:spPr/>
    </dgm:pt>
    <dgm:pt modelId="{D705BA2A-9A18-4861-94C4-94AFEAE3A170}" type="pres">
      <dgm:prSet presAssocID="{C019E34E-191D-40F1-B62E-27D180900562}" presName="sibTrans" presStyleCnt="0"/>
      <dgm:spPr/>
    </dgm:pt>
    <dgm:pt modelId="{32EF65E4-3DC0-435C-90BB-E00D3DE7406E}" type="pres">
      <dgm:prSet presAssocID="{B4664E54-68FE-4559-BB44-A884267F21B5}" presName="node" presStyleLbl="alignAccFollowNode1" presStyleIdx="5" presStyleCnt="6" custScaleX="93375">
        <dgm:presLayoutVars>
          <dgm:bulletEnabled val="1"/>
        </dgm:presLayoutVars>
      </dgm:prSet>
      <dgm:spPr/>
    </dgm:pt>
  </dgm:ptLst>
  <dgm:cxnLst>
    <dgm:cxn modelId="{C097460C-278B-4453-8C9E-CD5A46EB7A0F}" type="presOf" srcId="{5FD7A55F-08AB-4A61-85B2-403E14C5ACFF}" destId="{EA7980B9-2EBF-49EE-B96F-0F375C5FE2EF}" srcOrd="0" destOrd="0" presId="urn:microsoft.com/office/officeart/2005/8/layout/lProcess3"/>
    <dgm:cxn modelId="{44613B21-1AC8-468B-8EA9-DD260A83BD4C}" srcId="{33CC457C-1590-4C15-AA03-9C51270B4A70}" destId="{D7F9A8A8-ED1C-4538-A9F8-978B076C9157}" srcOrd="0" destOrd="0" parTransId="{F24E21CD-EF65-4CB3-811E-E40971FA989E}" sibTransId="{0E913DE9-485C-4F71-ACF1-80E661C8D2DC}"/>
    <dgm:cxn modelId="{7910C127-AC3C-455F-A81E-72D5DE9A8539}" type="presOf" srcId="{D7F9A8A8-ED1C-4538-A9F8-978B076C9157}" destId="{55F53E96-D4C1-445C-A394-A8B66AC2D61F}" srcOrd="0" destOrd="0" presId="urn:microsoft.com/office/officeart/2005/8/layout/lProcess3"/>
    <dgm:cxn modelId="{88AB3B34-AA9C-48B6-8DAE-004756D33E97}" type="presOf" srcId="{849B5A85-DB97-4A19-B98D-E3740669E671}" destId="{DEB65781-B9DE-4671-8485-3D24AD7022AA}" srcOrd="0" destOrd="0" presId="urn:microsoft.com/office/officeart/2005/8/layout/lProcess3"/>
    <dgm:cxn modelId="{44EB5139-1206-4BE1-85FE-8C7873E2C52F}" type="presOf" srcId="{2A44F7CB-8DF4-4753-871C-345EE3D12D4D}" destId="{925DEEBB-956E-4CFD-9EF5-8A10576656DD}" srcOrd="0" destOrd="0" presId="urn:microsoft.com/office/officeart/2005/8/layout/lProcess3"/>
    <dgm:cxn modelId="{6481246A-C205-499A-89DD-BEE206914567}" type="presOf" srcId="{6B2DB4D5-4093-4849-999E-B89DD0F32E4A}" destId="{8334D74F-2835-4FE0-8677-E17BD72A882C}" srcOrd="0" destOrd="0" presId="urn:microsoft.com/office/officeart/2005/8/layout/lProcess3"/>
    <dgm:cxn modelId="{07233D6A-50C8-4331-A1E3-17C041186115}" srcId="{649BDEE1-A755-4277-9935-3AE8BED48465}" destId="{2A44F7CB-8DF4-4753-871C-345EE3D12D4D}" srcOrd="2" destOrd="0" parTransId="{AD50A7E5-0D14-4E54-8AB3-D30058E67D88}" sibTransId="{2CDFA4DE-EFD1-4FEC-A41C-2025466869C3}"/>
    <dgm:cxn modelId="{77241680-C09A-4B1C-A3D0-27986EDEBCA0}" type="presOf" srcId="{9DBEEAB2-B7C3-4107-968D-25C34C34E4E3}" destId="{AE606E27-EE0D-43EE-94A9-026B4890669E}" srcOrd="0" destOrd="0" presId="urn:microsoft.com/office/officeart/2005/8/layout/lProcess3"/>
    <dgm:cxn modelId="{F2F50785-4860-4899-BB50-E1F18668D709}" srcId="{33CC457C-1590-4C15-AA03-9C51270B4A70}" destId="{5FD7A55F-08AB-4A61-85B2-403E14C5ACFF}" srcOrd="1" destOrd="0" parTransId="{3B776933-784F-4BB2-B346-8AAF6E840BD4}" sibTransId="{317F447B-5108-4EB0-A576-E50E69675962}"/>
    <dgm:cxn modelId="{D3F7C9AE-7647-4CD9-86E3-967D76052FAF}" srcId="{849B5A85-DB97-4A19-B98D-E3740669E671}" destId="{9DBEEAB2-B7C3-4107-968D-25C34C34E4E3}" srcOrd="0" destOrd="0" parTransId="{C5FA2613-C757-4C86-869E-BF96F26F1042}" sibTransId="{06D25288-A241-47FB-A2CB-1A1939DE4C67}"/>
    <dgm:cxn modelId="{8D781EB4-79E0-46D3-BCA6-91BD7214F342}" type="presOf" srcId="{58928A89-7C58-47DD-BD04-D620C92E3EFD}" destId="{B06300DC-EFAD-4E3D-9C80-6DC6002DDFD2}" srcOrd="0" destOrd="0" presId="urn:microsoft.com/office/officeart/2005/8/layout/lProcess3"/>
    <dgm:cxn modelId="{C6778AC4-FA21-49F4-9CE2-79408F2BBE4C}" type="presOf" srcId="{649BDEE1-A755-4277-9935-3AE8BED48465}" destId="{A9480810-397E-4193-BB0A-9E8BA718A4BA}" srcOrd="0" destOrd="0" presId="urn:microsoft.com/office/officeart/2005/8/layout/lProcess3"/>
    <dgm:cxn modelId="{CA66D6CC-AB06-4DFD-8974-F343F9F97E1B}" srcId="{649BDEE1-A755-4277-9935-3AE8BED48465}" destId="{849B5A85-DB97-4A19-B98D-E3740669E671}" srcOrd="0" destOrd="0" parTransId="{D56F7076-CD73-4CB3-90B8-791BDD6C628C}" sibTransId="{932BF306-8E40-4C45-B8D6-278732CF3FBA}"/>
    <dgm:cxn modelId="{5A74D8D6-53F4-42F0-BD3E-DD0244D3EB1F}" srcId="{2A44F7CB-8DF4-4753-871C-345EE3D12D4D}" destId="{B4664E54-68FE-4559-BB44-A884267F21B5}" srcOrd="1" destOrd="0" parTransId="{B6AE0190-FB4B-436C-9E49-162A7872D1B5}" sibTransId="{5572A749-DBAB-44B2-ACD4-A42D9696C910}"/>
    <dgm:cxn modelId="{4C0447E4-4621-4C92-94B1-C4EA2094F346}" srcId="{2A44F7CB-8DF4-4753-871C-345EE3D12D4D}" destId="{6B2DB4D5-4093-4849-999E-B89DD0F32E4A}" srcOrd="0" destOrd="0" parTransId="{A7F5E9F5-8E85-4212-B78E-5AE7F5167C3E}" sibTransId="{C019E34E-191D-40F1-B62E-27D180900562}"/>
    <dgm:cxn modelId="{1FE3F8ED-18E9-4B0F-9B5A-5BE8113ED088}" type="presOf" srcId="{33CC457C-1590-4C15-AA03-9C51270B4A70}" destId="{7D71C342-FE10-4BFD-91CC-E68D9866F264}" srcOrd="0" destOrd="0" presId="urn:microsoft.com/office/officeart/2005/8/layout/lProcess3"/>
    <dgm:cxn modelId="{4BF4CBF3-3D33-43E7-8B2A-C8696A534D97}" type="presOf" srcId="{B4664E54-68FE-4559-BB44-A884267F21B5}" destId="{32EF65E4-3DC0-435C-90BB-E00D3DE7406E}" srcOrd="0" destOrd="0" presId="urn:microsoft.com/office/officeart/2005/8/layout/lProcess3"/>
    <dgm:cxn modelId="{9A1DD2F6-54AB-4762-819E-8B30F8862A88}" srcId="{649BDEE1-A755-4277-9935-3AE8BED48465}" destId="{33CC457C-1590-4C15-AA03-9C51270B4A70}" srcOrd="1" destOrd="0" parTransId="{E6F8AF06-4AD1-4568-BDC1-A5901C34BA73}" sibTransId="{8DD7F055-33E8-4776-8BAF-A2349A67D3BB}"/>
    <dgm:cxn modelId="{FDB977FA-5BD5-4376-8291-663853D32772}" srcId="{849B5A85-DB97-4A19-B98D-E3740669E671}" destId="{58928A89-7C58-47DD-BD04-D620C92E3EFD}" srcOrd="1" destOrd="0" parTransId="{3D7C3123-60EB-4B5F-B1E4-F1CDE8A1E32D}" sibTransId="{1142013F-A8B2-4189-BD33-8965AFCA70FC}"/>
    <dgm:cxn modelId="{8FDBD25E-CC51-4AF6-A9BF-6211A43DD5E1}" type="presParOf" srcId="{A9480810-397E-4193-BB0A-9E8BA718A4BA}" destId="{08D07B19-1D86-4B04-A56F-480970E679EC}" srcOrd="0" destOrd="0" presId="urn:microsoft.com/office/officeart/2005/8/layout/lProcess3"/>
    <dgm:cxn modelId="{0CABD9BB-F23A-4E42-B3C4-07D01F7D2F96}" type="presParOf" srcId="{08D07B19-1D86-4B04-A56F-480970E679EC}" destId="{DEB65781-B9DE-4671-8485-3D24AD7022AA}" srcOrd="0" destOrd="0" presId="urn:microsoft.com/office/officeart/2005/8/layout/lProcess3"/>
    <dgm:cxn modelId="{EC0CA988-284E-48F2-B497-B3B1F96A52F9}" type="presParOf" srcId="{08D07B19-1D86-4B04-A56F-480970E679EC}" destId="{147A8D6D-43D8-4B2F-BFD2-C00F8FD6341A}" srcOrd="1" destOrd="0" presId="urn:microsoft.com/office/officeart/2005/8/layout/lProcess3"/>
    <dgm:cxn modelId="{EC80B4CA-1478-4F02-9B94-94352219A22F}" type="presParOf" srcId="{08D07B19-1D86-4B04-A56F-480970E679EC}" destId="{AE606E27-EE0D-43EE-94A9-026B4890669E}" srcOrd="2" destOrd="0" presId="urn:microsoft.com/office/officeart/2005/8/layout/lProcess3"/>
    <dgm:cxn modelId="{6835513F-97DA-47F6-A114-4187D04CF62F}" type="presParOf" srcId="{08D07B19-1D86-4B04-A56F-480970E679EC}" destId="{E5CB632C-23E7-4BAC-B67C-871CCB1BD868}" srcOrd="3" destOrd="0" presId="urn:microsoft.com/office/officeart/2005/8/layout/lProcess3"/>
    <dgm:cxn modelId="{290E0BE1-BF98-4250-94B8-8ABB399DF8BD}" type="presParOf" srcId="{08D07B19-1D86-4B04-A56F-480970E679EC}" destId="{B06300DC-EFAD-4E3D-9C80-6DC6002DDFD2}" srcOrd="4" destOrd="0" presId="urn:microsoft.com/office/officeart/2005/8/layout/lProcess3"/>
    <dgm:cxn modelId="{034C7631-4F1D-42DF-B1D3-3BF89E983906}" type="presParOf" srcId="{A9480810-397E-4193-BB0A-9E8BA718A4BA}" destId="{34186472-0DDB-4E26-8E1B-3CFB38873A39}" srcOrd="1" destOrd="0" presId="urn:microsoft.com/office/officeart/2005/8/layout/lProcess3"/>
    <dgm:cxn modelId="{8687B5FF-ECDB-4564-B557-3DCD1E7360CE}" type="presParOf" srcId="{A9480810-397E-4193-BB0A-9E8BA718A4BA}" destId="{14EC3AD9-7CC4-42DC-8FBC-098E98282FF4}" srcOrd="2" destOrd="0" presId="urn:microsoft.com/office/officeart/2005/8/layout/lProcess3"/>
    <dgm:cxn modelId="{1A1A6FDF-49D4-4A90-ABF9-2DEB0B6E677B}" type="presParOf" srcId="{14EC3AD9-7CC4-42DC-8FBC-098E98282FF4}" destId="{7D71C342-FE10-4BFD-91CC-E68D9866F264}" srcOrd="0" destOrd="0" presId="urn:microsoft.com/office/officeart/2005/8/layout/lProcess3"/>
    <dgm:cxn modelId="{34460B5E-C1EB-4E71-AD52-E08D7E14A1FA}" type="presParOf" srcId="{14EC3AD9-7CC4-42DC-8FBC-098E98282FF4}" destId="{B6976553-FFCA-43D9-A330-E174F8EC5D9A}" srcOrd="1" destOrd="0" presId="urn:microsoft.com/office/officeart/2005/8/layout/lProcess3"/>
    <dgm:cxn modelId="{B0744472-4AB4-4A05-8DE8-6577AA7316CE}" type="presParOf" srcId="{14EC3AD9-7CC4-42DC-8FBC-098E98282FF4}" destId="{55F53E96-D4C1-445C-A394-A8B66AC2D61F}" srcOrd="2" destOrd="0" presId="urn:microsoft.com/office/officeart/2005/8/layout/lProcess3"/>
    <dgm:cxn modelId="{B8E7CC30-5AE7-4531-B5BB-E9AC5E2E1815}" type="presParOf" srcId="{14EC3AD9-7CC4-42DC-8FBC-098E98282FF4}" destId="{F2EC4631-0E1C-4F65-9F77-1C928CC62352}" srcOrd="3" destOrd="0" presId="urn:microsoft.com/office/officeart/2005/8/layout/lProcess3"/>
    <dgm:cxn modelId="{0B37DE33-22C4-4B1F-9F62-E44F83209024}" type="presParOf" srcId="{14EC3AD9-7CC4-42DC-8FBC-098E98282FF4}" destId="{EA7980B9-2EBF-49EE-B96F-0F375C5FE2EF}" srcOrd="4" destOrd="0" presId="urn:microsoft.com/office/officeart/2005/8/layout/lProcess3"/>
    <dgm:cxn modelId="{B1796FA5-20B9-434B-9686-9C8A0BCE8282}" type="presParOf" srcId="{A9480810-397E-4193-BB0A-9E8BA718A4BA}" destId="{A86C7DBC-D1C3-4480-82FE-BBEDFEF4630F}" srcOrd="3" destOrd="0" presId="urn:microsoft.com/office/officeart/2005/8/layout/lProcess3"/>
    <dgm:cxn modelId="{A3D372AF-00FD-4A77-B4AF-3C9B99E8CA94}" type="presParOf" srcId="{A9480810-397E-4193-BB0A-9E8BA718A4BA}" destId="{DB747133-7C29-473A-BB45-4860BA26A662}" srcOrd="4" destOrd="0" presId="urn:microsoft.com/office/officeart/2005/8/layout/lProcess3"/>
    <dgm:cxn modelId="{EF7405CA-EF30-4A87-B719-F0C30289DE3B}" type="presParOf" srcId="{DB747133-7C29-473A-BB45-4860BA26A662}" destId="{925DEEBB-956E-4CFD-9EF5-8A10576656DD}" srcOrd="0" destOrd="0" presId="urn:microsoft.com/office/officeart/2005/8/layout/lProcess3"/>
    <dgm:cxn modelId="{784B955B-A868-4602-83D4-78B7E133F315}" type="presParOf" srcId="{DB747133-7C29-473A-BB45-4860BA26A662}" destId="{FF49C680-4A5B-41DA-AEB4-CE864B2A24B7}" srcOrd="1" destOrd="0" presId="urn:microsoft.com/office/officeart/2005/8/layout/lProcess3"/>
    <dgm:cxn modelId="{78D968C8-ED3C-4BD8-BC8A-233C4FDA26AC}" type="presParOf" srcId="{DB747133-7C29-473A-BB45-4860BA26A662}" destId="{8334D74F-2835-4FE0-8677-E17BD72A882C}" srcOrd="2" destOrd="0" presId="urn:microsoft.com/office/officeart/2005/8/layout/lProcess3"/>
    <dgm:cxn modelId="{3578F3D6-BA25-42B1-97DF-454D964D3552}" type="presParOf" srcId="{DB747133-7C29-473A-BB45-4860BA26A662}" destId="{D705BA2A-9A18-4861-94C4-94AFEAE3A170}" srcOrd="3" destOrd="0" presId="urn:microsoft.com/office/officeart/2005/8/layout/lProcess3"/>
    <dgm:cxn modelId="{F7B76044-70BA-4A51-8B6E-3DB43DB94058}" type="presParOf" srcId="{DB747133-7C29-473A-BB45-4860BA26A662}" destId="{32EF65E4-3DC0-435C-90BB-E00D3DE7406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5781-B9DE-4671-8485-3D24AD7022AA}">
      <dsp:nvSpPr>
        <dsp:cNvPr id="0" name=""/>
        <dsp:cNvSpPr/>
      </dsp:nvSpPr>
      <dsp:spPr>
        <a:xfrm>
          <a:off x="852" y="72369"/>
          <a:ext cx="3617502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Before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72369"/>
        <a:ext cx="2414035" cy="1203467"/>
      </dsp:txXfrm>
    </dsp:sp>
    <dsp:sp modelId="{AE606E27-EE0D-43EE-94A9-026B4890669E}">
      <dsp:nvSpPr>
        <dsp:cNvPr id="0" name=""/>
        <dsp:cNvSpPr/>
      </dsp:nvSpPr>
      <dsp:spPr>
        <a:xfrm>
          <a:off x="3227227" y="174663"/>
          <a:ext cx="2550584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26666" y="174663"/>
        <a:ext cx="1551707" cy="998877"/>
      </dsp:txXfrm>
    </dsp:sp>
    <dsp:sp modelId="{B06300DC-EFAD-4E3D-9C80-6DC6002DDFD2}">
      <dsp:nvSpPr>
        <dsp:cNvPr id="0" name=""/>
        <dsp:cNvSpPr/>
      </dsp:nvSpPr>
      <dsp:spPr>
        <a:xfrm>
          <a:off x="5428205" y="174663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80ths</a:t>
          </a:r>
        </a:p>
      </dsp:txBody>
      <dsp:txXfrm>
        <a:off x="5927644" y="174663"/>
        <a:ext cx="1498317" cy="998877"/>
      </dsp:txXfrm>
    </dsp:sp>
    <dsp:sp modelId="{7D71C342-FE10-4BFD-91CC-E68D9866F264}">
      <dsp:nvSpPr>
        <dsp:cNvPr id="0" name=""/>
        <dsp:cNvSpPr/>
      </dsp:nvSpPr>
      <dsp:spPr>
        <a:xfrm>
          <a:off x="852" y="1444321"/>
          <a:ext cx="366783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 to 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31 March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1444321"/>
        <a:ext cx="2464370" cy="1203467"/>
      </dsp:txXfrm>
    </dsp:sp>
    <dsp:sp modelId="{55F53E96-D4C1-445C-A394-A8B66AC2D61F}">
      <dsp:nvSpPr>
        <dsp:cNvPr id="0" name=""/>
        <dsp:cNvSpPr/>
      </dsp:nvSpPr>
      <dsp:spPr>
        <a:xfrm>
          <a:off x="3273601" y="1518158"/>
          <a:ext cx="2514400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73040" y="1518158"/>
        <a:ext cx="1515523" cy="998877"/>
      </dsp:txXfrm>
    </dsp:sp>
    <dsp:sp modelId="{EA7980B9-2EBF-49EE-B96F-0F375C5FE2EF}">
      <dsp:nvSpPr>
        <dsp:cNvPr id="0" name=""/>
        <dsp:cNvSpPr/>
      </dsp:nvSpPr>
      <dsp:spPr>
        <a:xfrm>
          <a:off x="5400011" y="1518148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60ths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5899450" y="1518148"/>
        <a:ext cx="1498317" cy="998877"/>
      </dsp:txXfrm>
    </dsp:sp>
    <dsp:sp modelId="{925DEEBB-956E-4CFD-9EF5-8A10576656DD}">
      <dsp:nvSpPr>
        <dsp:cNvPr id="0" name=""/>
        <dsp:cNvSpPr/>
      </dsp:nvSpPr>
      <dsp:spPr>
        <a:xfrm>
          <a:off x="852" y="2816274"/>
          <a:ext cx="360531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From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2816274"/>
        <a:ext cx="2401850" cy="1203467"/>
      </dsp:txXfrm>
    </dsp:sp>
    <dsp:sp modelId="{8334D74F-2835-4FE0-8677-E17BD72A882C}">
      <dsp:nvSpPr>
        <dsp:cNvPr id="0" name=""/>
        <dsp:cNvSpPr/>
      </dsp:nvSpPr>
      <dsp:spPr>
        <a:xfrm>
          <a:off x="3238022" y="2919757"/>
          <a:ext cx="2672023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CARE</a:t>
          </a:r>
          <a:b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scheme</a:t>
          </a:r>
        </a:p>
      </dsp:txBody>
      <dsp:txXfrm>
        <a:off x="3737461" y="2919757"/>
        <a:ext cx="1673146" cy="998877"/>
      </dsp:txXfrm>
    </dsp:sp>
    <dsp:sp modelId="{32EF65E4-3DC0-435C-90BB-E00D3DE7406E}">
      <dsp:nvSpPr>
        <dsp:cNvPr id="0" name=""/>
        <dsp:cNvSpPr/>
      </dsp:nvSpPr>
      <dsp:spPr>
        <a:xfrm>
          <a:off x="5537458" y="2918569"/>
          <a:ext cx="2331755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49ths or 98ths</a:t>
          </a:r>
        </a:p>
      </dsp:txBody>
      <dsp:txXfrm>
        <a:off x="6036897" y="2918569"/>
        <a:ext cx="1332878" cy="99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2BA6-D572-4376-955E-9932B25B7675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C62-F792-419E-9599-454A67565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0" baseline="0" dirty="0">
                <a:cs typeface="Geneva" charset="0"/>
              </a:rPr>
              <a:t>The LGPS provides security for you and your family with: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A death grant of three times your pay if you die as an active member – let us know who you would like any payment to go to by [completing an expression of wish form or updating these details online]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A pension paid for life to your spouse / civil partner / cohabiting partner 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Pensions for eligible children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Ill health retirement at any age – more information on this later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Your contributions are based on your pay – bands updated every April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If you earn enough to pay tax, you will get tax relief on your LGPS contributions.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0" baseline="0" dirty="0">
                <a:cs typeface="Geneva" charset="0"/>
              </a:rPr>
              <a:t>If you do not pay tax, the government will pay you a top-up payment each year. The first payments of this type will be made in 2026 for the 2024/25 tax year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b="0" baseline="0" dirty="0">
                <a:cs typeface="Geneva" charset="0"/>
              </a:rPr>
              <a:t>If you are a basic rate tax-payer, £1 in contributions will cost you 80p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Your employer meets the rest of the cost of providing your pension.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long-term funding aim of the scheme is for members to pay one third of the cost, with employers paying two thirds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This would mean that the average employer contribution would be 13%. In reality, many employers pay more than this.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7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times of financial hardship, you can join the 50/50 section of the Scheme.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50/50 section allows members to stay in the LGPS when in the past they may have opted out to save money.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the 50/50 section you pay half your normal contributions and build up half the benefits you would have built up in the main section of the Scheme.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Joining the 50/50 section does not change the benefits paid to your dependants when you die.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this example we see the benefits Howard builds up in the main section. 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3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baseline="0" dirty="0">
                <a:cs typeface="Geneva" charset="0"/>
              </a:rPr>
              <a:t>Joining the 50/50 section reduces Howard’s contribution rate and his pension build-up.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baseline="0" dirty="0">
                <a:cs typeface="Geneva" charset="0"/>
              </a:rPr>
              <a:t>But the death in service lump sum stays the same at three times Howard’s annual pay - £73,500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 will have to let your employer know in writing if you want to join the 50/50 scheme. [</a:t>
            </a:r>
            <a:r>
              <a:rPr lang="en-GB" altLang="en-US" b="0" baseline="0" dirty="0">
                <a:highlight>
                  <a:srgbClr val="FFFF00"/>
                </a:highlight>
                <a:cs typeface="Geneva" charset="0"/>
              </a:rPr>
              <a:t>Local info about where to get a form</a:t>
            </a:r>
            <a:r>
              <a:rPr lang="en-GB" altLang="en-US" b="0" baseline="0" dirty="0">
                <a:cs typeface="Geneva" charset="0"/>
              </a:rPr>
              <a:t>.]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50/50 section is only a short-term option.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Employers must move members in the 50/50 section back into the main scheme every 3 years - tied into the employer’s pension auto-enrolment cycle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However, you can elect to join the 50/50 section again.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increase your pension by paying into a personal pension scheme or a free-standing AVC scheme. We will concentrate on how you can increase your pension within the LGPS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may have an ongoing contract to buy added years or pay additional regular contributions (ARCs). These can continue, but no one can start a new contract.</a:t>
            </a:r>
          </a:p>
          <a:p>
            <a:endParaRPr lang="en-GB" dirty="0"/>
          </a:p>
          <a:p>
            <a:r>
              <a:rPr lang="en-GB" dirty="0"/>
              <a:t>There are now two ways you can pay extra in the LGPS: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Additional Pension Contributions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Additional Voluntary Contributions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Contributions to both schemes benefit from tax relief – so if you make regular payments from your pay, these contributions are taken off your salary before your tax is worked out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you leave before you retire, your APC and AVC payments will stop.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With APCs you’ll be credited with the extra pension you have paid for when you leave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AVCs remain invested until you decide to take them. You may instead transfer your AVC to another pension provider before you take your LGPS pension.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Scan the QR code to visit the APC calculator on the national member website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1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Government consulted on changes to APCs in 2025. These changes mostly relate to paying extra to buy pension ‘lost’ in a period of unpaid leave, rather than to boost your benefits. We are not covering the ‘lost’ pension option here.</a:t>
            </a:r>
          </a:p>
          <a:p>
            <a:endParaRPr lang="en-GB" dirty="0"/>
          </a:p>
          <a:p>
            <a:r>
              <a:rPr lang="en-GB" dirty="0"/>
              <a:t>Differences - which option is best for you will depend on your financial situation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cannot pay APCs if you are in the 50/50 section of the LGPS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are limits on how much extra annual pension you can buy – currently £8,903 in 2025/26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cost of buying APCs is reviewed every few years. If you are making regular contributions, the amount you pay may change in the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AVCs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employer may offer a salary sacrifice arrangement to pay Shared Cost AVC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they do, you would 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not pay tax or National Insurance on the AVC contributions. Your employer would also save by paying lower national insurance contributions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QR code links to the McCloud section of the member website. There is lots of information about McCloud in this section, including the ‘Am I affected?’ tool, FAQs and details and how to book a place on a McCloud webinars for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people will have many jobs in their working life. Not everyone will stay in the LGPS until they retire. </a:t>
            </a:r>
          </a:p>
          <a:p>
            <a:pPr marL="171450" indent="-171450">
              <a:buFontTx/>
              <a:buChar char="-"/>
            </a:pPr>
            <a:r>
              <a:rPr lang="en-GB" dirty="0"/>
              <a:t>LGPS member for more than two years -&gt; deferred benefits. Leave your pension in the LGPS and take it when you are ready – from 55, or 57 from 2028</a:t>
            </a:r>
          </a:p>
          <a:p>
            <a:pPr marL="171450" indent="-171450">
              <a:buFontTx/>
              <a:buChar char="-"/>
            </a:pPr>
            <a:r>
              <a:rPr lang="en-GB" dirty="0"/>
              <a:t>Join a different pension scheme -&gt; option to transfer your LGPS pension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Risks in transferring –&gt; giving up the guarantees offered by the LGPS,  risk of scams. </a:t>
            </a:r>
          </a:p>
          <a:p>
            <a:pPr marL="171450" indent="-171450">
              <a:buFontTx/>
              <a:buChar char="-"/>
            </a:pPr>
            <a:r>
              <a:rPr lang="en-GB" dirty="0"/>
              <a:t>‘Club’ transfers - preferential transfers between public service pension schemes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Combine your two periods of membership if you re-join the LGPS – make sure you understand your options and the time limits that apply</a:t>
            </a:r>
          </a:p>
          <a:p>
            <a:pPr marL="171450" indent="-171450">
              <a:buFontTx/>
              <a:buChar char="-"/>
            </a:pPr>
            <a:r>
              <a:rPr lang="en-GB" dirty="0"/>
              <a:t>Take a refund of the contributions you have paid if you were a member for less than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77159-BD9F-C2B9-5A1D-7530F185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52ED1-6403-FC3D-C809-20335CDE2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D3218-94E0-2C79-612A-3129F2A5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spot the warning signs of a pension scam? Scammers’ tactics include: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Offering free pension reviews or health checks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Promising better returns on savings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Suggesting you try to take your pension benefits before age 55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tax loopholes, pension loans or upfront cash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Forcing you to act quickly with tight deadlines or once-only deals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Contacting you out of the blue – cold calling is against the law. No company should contact you about your pension unless you have asked them to.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Once you have transferred your pension into a scam it’s too late. You could end up losing all your pension savings. </a:t>
            </a:r>
          </a:p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</a:rPr>
              <a:t>Recommend independent financial advice – compulsory for some transfers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BD2E-565F-6EA6-B10B-434A8D52F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dirty="0"/>
              <a:t>You can choose to retire at any time between age 55 </a:t>
            </a:r>
            <a:r>
              <a:rPr lang="cy-GB"/>
              <a:t>and 75 (increasing to 57)</a:t>
            </a:r>
            <a:endParaRPr lang="cy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need at least two years’ membership to qualify for a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And you must have left your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Exception – if you reach age 75 as an active member. Pension paid straight away even if you stay in employment and /or you have been a member for less than two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y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must take your whole LGPS pension.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If you joined before 1 April 2014, you can’t take your final salary benefits and take your CARE benefits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4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dirty="0"/>
              <a:t>These are the reductions for each full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Actual reduction based on exact number of years and days early.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will only have an automatic lump sum if you joined before 1 April 2008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Final salary benefits can be paid without reduction earlier than CARE benefits (age 65 instead of State Pension Age). The Rule of 85 means that some members’ pre 1 April 2008 benefits can be paid earlier.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may have 2 or 3 different Normal Pension Ages and so 2 or 3 different % reductions will apply to different parts of your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can see the reductions that would apply to your pension by requesting an early retirement estimate / using the modeller on the member portal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5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4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Normal minimum pension age will increase from 55 to 57 from April 2028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will apply to flexible retirement and redundancy/efficiency retirements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23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satisfy these two requirements, you are entitled to an ill health pension</a:t>
            </a:r>
          </a:p>
          <a:p>
            <a:r>
              <a:rPr lang="en-GB" dirty="0"/>
              <a:t>Your pension may be increased (‘enhanced’), depending on how ill you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52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Different levels of pension are paid depending on how severe your condition is and how likely you are to be able to return to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If you become ill as a deferred member, your pension could be paid on health grounds.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If you satisfy the conditions, your deferred pension would be paid immediately, without reduction for early payment, but with no enhancement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7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Members can swap pension for lump sum whatever type of retirement they are taking – voluntary, flexible, redundancy, ill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every £1 of yearly pension you give up, you get £12 extra tax-free cash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Members who joined the LGPS before 1 April 2008 have an automatic lump sum. They can still use this option to increase their lump 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Scan the QR code to visit the lump sum calculator on the national member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standard and maximum lump sum figures will be given to you by the Pensions team as part of your retirement pack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annual statement is an annual update on how your pension is growing – as an active member, you should receive one by 31 August each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gives you the current value of your benefits and a projection to your normal pension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statement also provides estimates of the death grant and partner’s pension that would be paid if you die as an active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Reminder – keep expression of wish for death grant up to date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02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 is important to check your statement each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figures in your statement are based on what has been provided by your employer, [please contact your employer if you think any details are incorrect]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51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3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pension is a great way to save for retirement, and a public sector pension like the LGPS is one of the best.</a:t>
            </a:r>
          </a:p>
          <a:p>
            <a:endParaRPr lang="en-GB" dirty="0"/>
          </a:p>
          <a:p>
            <a:r>
              <a:rPr lang="en-GB" dirty="0"/>
              <a:t>So what is a pension? It is a way of saving for retirement that will pay you an income for life after you have finished working. </a:t>
            </a:r>
          </a:p>
          <a:p>
            <a:endParaRPr lang="en-GB" dirty="0"/>
          </a:p>
          <a:p>
            <a:r>
              <a:rPr lang="en-GB" dirty="0"/>
              <a:t>Pensions come in many shapes and sizes. Today we’ll be looking at the unique features and benefits of the LGPS.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Rules set nationally in regulations etc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Unlike many public sector schemes, it is not administered nationally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86 funds across England &amp; Wales administer locally, in touch with what matters to the members in that region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the administering authority do? Responsible for managing and administering the scheme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broadly three types of members – </a:t>
            </a:r>
          </a:p>
          <a:p>
            <a:r>
              <a:rPr lang="en-GB" dirty="0"/>
              <a:t>Active: currently paying into the scheme</a:t>
            </a:r>
          </a:p>
          <a:p>
            <a:r>
              <a:rPr lang="en-GB" dirty="0"/>
              <a:t>Pensioner: receiving benefits from the scheme (two groups: those who paid into the LGPS in the past and their partners or children who are receiving survivor pensions)</a:t>
            </a:r>
          </a:p>
          <a:p>
            <a:r>
              <a:rPr lang="en-GB" dirty="0"/>
              <a:t>Deferred: paid into the LGPS in the past and have not yet been paid their pension</a:t>
            </a:r>
          </a:p>
          <a:p>
            <a:endParaRPr lang="en-GB" dirty="0"/>
          </a:p>
          <a:p>
            <a:r>
              <a:rPr lang="en-GB" dirty="0"/>
              <a:t>Individuals have a separate pension account for each LG employment. One person could be more than one type of member – an active member could also be a pensioner member,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benefits you build up are based on your pay and how long you’re in the scheme. It is </a:t>
            </a:r>
            <a:r>
              <a:rPr lang="en-GB" b="1" dirty="0"/>
              <a:t>not like </a:t>
            </a:r>
            <a:r>
              <a:rPr lang="en-GB" b="0" dirty="0"/>
              <a:t>many schemes which are defined contribution schemes – build up benefits based on how much is paid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No investment risk associated with your core pension savings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The national rules and regulations of the scheme guarantee that the pension you build up will be paid to you, whatever happens i.e. stock market crashes etc</a:t>
            </a:r>
          </a:p>
          <a:p>
            <a:endParaRPr lang="en-GB" dirty="0"/>
          </a:p>
          <a:p>
            <a:r>
              <a:rPr lang="en-GB" dirty="0"/>
              <a:t>Both you and your employer pay into the local fund – these contributions do not relate to your benefits; they are how the Scheme is paid for (along with investment growth)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Since 2014 the LGPS has been a career average scheme. Members who paid in before built-up final salary benefits, we’ll explain that in more detail later in this session.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Every year 1/49</a:t>
            </a:r>
            <a:r>
              <a:rPr lang="en-GB" baseline="30000" dirty="0"/>
              <a:t>th</a:t>
            </a:r>
            <a:r>
              <a:rPr lang="en-GB" dirty="0"/>
              <a:t> of your pensionable pay is added into your ‘pension account’ and increased annually for the cost of living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you retire, all these yearly ‘chunks’ are added together – and that’s the pension you get. It’s that simple…. More or less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0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way to save for retirement</a:t>
            </a:r>
          </a:p>
          <a:p>
            <a:endParaRPr lang="en-GB" dirty="0"/>
          </a:p>
          <a:p>
            <a:r>
              <a:rPr lang="en-GB" dirty="0"/>
              <a:t>Cost effective and tax efficient</a:t>
            </a:r>
          </a:p>
          <a:p>
            <a:endParaRPr lang="en-GB" dirty="0"/>
          </a:p>
          <a:p>
            <a:r>
              <a:rPr lang="en-GB" dirty="0"/>
              <a:t>Flexible – you can take pension only or a mix of pension and a one-off tax-free lump sum when you retire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salary pension scheme up to 1 April 2014. NPA for final salary benefits is generally 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each year before 1 April 2008, you get a yearly pension of 1/80th of your final pay, plus a lump sum of 3 times your pension.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you work part time, final pay is the full-time equivalent pay for your job.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each year 1 April 2008 to 31 March 2014, you get a yearly pension of 1/60th of your final pay</a:t>
            </a:r>
          </a:p>
          <a:p>
            <a:r>
              <a:rPr lang="en-GB" dirty="0"/>
              <a:t>Career average revalued earnings (CARE) scheme from 1 April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Each Scheme year (starts 1 April), 1/49th of your pay is added to your pension account – revalued with inflation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1/98th if you were in 50/50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NPA for CARE benefits is your State Pension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1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2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8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2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DDBD-CE6C-4170-8016-5F012B3A3424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88522-E438-B522-CA7B-3F1F107C1C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19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LPF PUBLIC DATA</a:t>
            </a:r>
          </a:p>
        </p:txBody>
      </p:sp>
    </p:spTree>
    <p:extLst>
      <p:ext uri="{BB962C8B-B14F-4D97-AF65-F5344CB8AC3E}">
        <p14:creationId xmlns:p14="http://schemas.microsoft.com/office/powerpoint/2010/main" val="42108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lgpsmember.org/help-and-support/tools-and-calculators/buy-extra-pension-calculato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69214049?app_id=12296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THmLTC553s?feature=oembed" TargetMode="External"/><Relationship Id="rId6" Type="http://schemas.openxmlformats.org/officeDocument/2006/relationships/hyperlink" Target="https://www.fca.org.uk/consumers/warning-list-unauthorised-firms" TargetMode="External"/><Relationship Id="rId5" Type="http://schemas.openxmlformats.org/officeDocument/2006/relationships/hyperlink" Target="https://register.fca.org.uk/s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gpsmember.org/help-and-support/tools-and-calculators/lump-sum-calculator/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2.safelinks.protection.outlook.com/?url=https%3A%2F%2Fmypension.rbkc.gov.uk%2F&amp;data=05%7C02%7Cduncan.Derbyshire%40rbkc.gov.uk%7C9ed37d8a8b5946a3494808ddf05bfcdc%7C50d8c115b77f4395a3ba3b407caf0d88%7C0%7C0%7C638931000107594589%7CUnknown%7CTWFpbGZsb3d8eyJFbXB0eU1hcGkiOnRydWUsIlYiOiIwLjAuMDAwMCIsIlAiOiJXaW4zMiIsIkFOIjoiTWFpbCIsIldUIjoyfQ%3D%3D%7C0%7C%7C%7C&amp;sdata=AIowzRGhK2e%2FSS8Tl2ZmL8BIAOm9jOkPo%2Bv4qCmZkfk%3D&amp;reserved=0" TargetMode="External"/><Relationship Id="rId5" Type="http://schemas.openxmlformats.org/officeDocument/2006/relationships/hyperlink" Target="https://www.rbkcpensionfund.org/" TargetMode="External"/><Relationship Id="rId4" Type="http://schemas.openxmlformats.org/officeDocument/2006/relationships/hyperlink" Target="http://www.lgpsmembe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A90437-D9E7-3FD3-50B5-260430B49DA4}"/>
              </a:ext>
            </a:extLst>
          </p:cNvPr>
          <p:cNvSpPr txBox="1"/>
          <p:nvPr/>
        </p:nvSpPr>
        <p:spPr>
          <a:xfrm>
            <a:off x="6591300" y="850900"/>
            <a:ext cx="1624914" cy="1993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5A0E1-BBB6-0708-B0AC-E3DFABD0AE95}"/>
              </a:ext>
            </a:extLst>
          </p:cNvPr>
          <p:cNvSpPr txBox="1"/>
          <p:nvPr/>
        </p:nvSpPr>
        <p:spPr>
          <a:xfrm>
            <a:off x="3852809" y="4572799"/>
            <a:ext cx="416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unito" pitchFamily="2" charset="0"/>
              </a:rPr>
              <a:t>Royal Borough of Kensington &amp; Chelsea Pension Fund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3AAA0-FCB0-FAF1-3D56-6381209EF108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3C32AD-8ADE-1D91-2488-F3D2581D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78" y="1266567"/>
            <a:ext cx="1905266" cy="1247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86927-ED54-FF39-1A72-F68F2D517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631249"/>
            <a:ext cx="2689673" cy="1332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E7696-9390-3289-082A-4DF9AD722E88}"/>
              </a:ext>
            </a:extLst>
          </p:cNvPr>
          <p:cNvSpPr txBox="1"/>
          <p:nvPr/>
        </p:nvSpPr>
        <p:spPr>
          <a:xfrm>
            <a:off x="3543300" y="253718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4F7040"/>
                </a:solidFill>
                <a:latin typeface="GothamNarrow-Book"/>
              </a:rPr>
              <a:t>AWARENESS WEEK</a:t>
            </a:r>
            <a:endParaRPr lang="en-GB" sz="4800" b="1" i="0" u="none" strike="noStrike" baseline="0" dirty="0">
              <a:solidFill>
                <a:srgbClr val="4F7040"/>
              </a:solidFill>
              <a:latin typeface="GothamNarrow-Book"/>
            </a:endParaRPr>
          </a:p>
          <a:p>
            <a:r>
              <a:rPr lang="en-GB" sz="3600" b="0" i="0" u="none" strike="noStrike" baseline="0">
                <a:solidFill>
                  <a:srgbClr val="B94F3F"/>
                </a:solidFill>
                <a:latin typeface="GothamNarrow-Book"/>
              </a:rPr>
              <a:t>15 - 19 </a:t>
            </a:r>
            <a:r>
              <a:rPr lang="en-GB" sz="3600" b="0" i="0" u="none" strike="noStrike" baseline="0" dirty="0">
                <a:solidFill>
                  <a:srgbClr val="B94F3F"/>
                </a:solidFill>
                <a:latin typeface="GothamNarrow-Book"/>
              </a:rPr>
              <a:t>SEPTEMBER 2025</a:t>
            </a:r>
            <a:endParaRPr lang="en-GB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2F3DC-2D31-9C99-3FDC-A3C78D7A2CCF}"/>
              </a:ext>
            </a:extLst>
          </p:cNvPr>
          <p:cNvSpPr txBox="1"/>
          <p:nvPr/>
        </p:nvSpPr>
        <p:spPr>
          <a:xfrm>
            <a:off x="431800" y="775503"/>
            <a:ext cx="668515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0" b="1" i="0" u="none" strike="noStrike" baseline="0" dirty="0">
                <a:solidFill>
                  <a:srgbClr val="ED7D31"/>
                </a:solidFill>
                <a:latin typeface="GothamNarrow-Bold"/>
              </a:rPr>
              <a:t>PENSION</a:t>
            </a:r>
            <a:endParaRPr lang="en-GB" sz="13500" dirty="0"/>
          </a:p>
        </p:txBody>
      </p:sp>
    </p:spTree>
    <p:extLst>
      <p:ext uri="{BB962C8B-B14F-4D97-AF65-F5344CB8AC3E}">
        <p14:creationId xmlns:p14="http://schemas.microsoft.com/office/powerpoint/2010/main" val="50878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66001D1-B3B4-4E6E-4AAA-A11B4CBE2221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ath condolences.eps">
            <a:extLst>
              <a:ext uri="{FF2B5EF4-FFF2-40B4-BE49-F238E27FC236}">
                <a16:creationId xmlns:a16="http://schemas.microsoft.com/office/drawing/2014/main" id="{902CBCFB-B3E5-32C2-67BD-EF22785D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9" y="1591729"/>
            <a:ext cx="2247779" cy="2247779"/>
          </a:xfrm>
          <a:prstGeom prst="rect">
            <a:avLst/>
          </a:prstGeom>
        </p:spPr>
      </p:pic>
      <p:pic>
        <p:nvPicPr>
          <p:cNvPr id="10" name="Picture 9" descr="Family.eps">
            <a:extLst>
              <a:ext uri="{FF2B5EF4-FFF2-40B4-BE49-F238E27FC236}">
                <a16:creationId xmlns:a16="http://schemas.microsoft.com/office/drawing/2014/main" id="{1DF8C95C-1EE0-545E-AA15-9354105B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81" y="1591729"/>
            <a:ext cx="2247780" cy="2247780"/>
          </a:xfrm>
          <a:prstGeom prst="rect">
            <a:avLst/>
          </a:prstGeom>
        </p:spPr>
      </p:pic>
      <p:pic>
        <p:nvPicPr>
          <p:cNvPr id="11" name="Picture 10" descr="Health logo.eps">
            <a:extLst>
              <a:ext uri="{FF2B5EF4-FFF2-40B4-BE49-F238E27FC236}">
                <a16:creationId xmlns:a16="http://schemas.microsoft.com/office/drawing/2014/main" id="{D6315ED1-D0CF-0744-0142-6E430B2C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4" y="1503896"/>
            <a:ext cx="2335612" cy="2335612"/>
          </a:xfrm>
          <a:prstGeom prst="rect">
            <a:avLst/>
          </a:prstGeom>
        </p:spPr>
      </p:pic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EEACE4-3359-914B-0678-D96DA483BD4F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Protection for you and your family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F854A-6FA8-8815-B993-8C3CAA4189B5}"/>
              </a:ext>
            </a:extLst>
          </p:cNvPr>
          <p:cNvSpPr txBox="1"/>
          <p:nvPr/>
        </p:nvSpPr>
        <p:spPr>
          <a:xfrm>
            <a:off x="913231" y="4258275"/>
            <a:ext cx="2396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grant of three times your pay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962171-A88F-DD04-A78B-B17DDFB96001}"/>
              </a:ext>
            </a:extLst>
          </p:cNvPr>
          <p:cNvSpPr txBox="1"/>
          <p:nvPr/>
        </p:nvSpPr>
        <p:spPr>
          <a:xfrm>
            <a:off x="3539436" y="4285652"/>
            <a:ext cx="2321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Security for your family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B0D18-044F-88F1-0BA5-DB193ABF9256}"/>
              </a:ext>
            </a:extLst>
          </p:cNvPr>
          <p:cNvSpPr txBox="1"/>
          <p:nvPr/>
        </p:nvSpPr>
        <p:spPr>
          <a:xfrm>
            <a:off x="6024964" y="4253350"/>
            <a:ext cx="2565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Ill health retirement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87CFFC-7D59-8CA8-0125-8DB25392A676}"/>
              </a:ext>
            </a:extLst>
          </p:cNvPr>
          <p:cNvSpPr/>
          <p:nvPr/>
        </p:nvSpPr>
        <p:spPr>
          <a:xfrm>
            <a:off x="33337" y="53233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456E1-BFB7-6D54-1ED3-88247AA8D06C}"/>
              </a:ext>
            </a:extLst>
          </p:cNvPr>
          <p:cNvSpPr txBox="1"/>
          <p:nvPr/>
        </p:nvSpPr>
        <p:spPr>
          <a:xfrm>
            <a:off x="345688" y="604197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cost?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8EDE44-CDC6-5F40-DDCF-A79D4F8C0494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15" y="2321182"/>
            <a:ext cx="3330594" cy="1876391"/>
          </a:xfrm>
          <a:prstGeom prst="roundRect">
            <a:avLst>
              <a:gd name="adj" fmla="val 5060"/>
            </a:avLst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16EAD-44C9-1543-6572-72888EB85D32}"/>
              </a:ext>
            </a:extLst>
          </p:cNvPr>
          <p:cNvSpPr txBox="1"/>
          <p:nvPr/>
        </p:nvSpPr>
        <p:spPr>
          <a:xfrm>
            <a:off x="345688" y="1399467"/>
            <a:ext cx="8798312" cy="72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 earns £30,000 a year, so has a contribution rate of 6.5%. </a:t>
            </a:r>
          </a:p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monthly cost to Sam would be £162.50, but with tax relief the net cost is </a:t>
            </a:r>
            <a:r>
              <a:rPr lang="en-GB" sz="1800" b="1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£130.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CFD8F-1412-6877-2C44-383C74A75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899215"/>
              </p:ext>
            </p:extLst>
          </p:nvPr>
        </p:nvGraphicFramePr>
        <p:xfrm>
          <a:off x="431799" y="2335802"/>
          <a:ext cx="3992574" cy="33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952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1748622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</a:tblGrid>
              <a:tr h="4165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Pensionable pay</a:t>
                      </a:r>
                      <a:endParaRPr lang="en-US" sz="1400" dirty="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rate</a:t>
                      </a:r>
                      <a:endParaRPr lang="en-US" sz="1400" dirty="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£17,800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£17,801 - £28,000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£28,001 - £45,600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£45,601 - £57,700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£57,701 - £81,000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8.5%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£81,001 – £114,800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£114,801 - £135,300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£135,301 - £203,000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£203,001 or more 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519737-A37C-001C-2D0D-501EC9D94200}"/>
              </a:ext>
            </a:extLst>
          </p:cNvPr>
          <p:cNvSpPr txBox="1"/>
          <p:nvPr/>
        </p:nvSpPr>
        <p:spPr>
          <a:xfrm>
            <a:off x="4719628" y="4450441"/>
            <a:ext cx="4070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employer also contributes towards your pension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782EEBB-6C45-A15B-724A-94A73E8895B4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15122-1BFE-1B2E-2C18-A79983CCA248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6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Did you know…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Howard’s salary £24,500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398704" y="2264266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Main section  contribution rate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356237" y="3371022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Yearly pension build up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356237" y="4314581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in service lump sum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…in times of financial hardship, you can join the 50/50 section of the scheme?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1993194" y="2166252"/>
            <a:ext cx="3600000" cy="792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5.8%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1993194" y="3289347"/>
            <a:ext cx="3600000" cy="792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1993194" y="4391707"/>
            <a:ext cx="3600000" cy="792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£73,500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36546-3C38-1168-EF5E-13306F87747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3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Did you know…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Howard’s salary £24,500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398704" y="2264266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50/50 Contribution rate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356237" y="3377492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Yearly pension build up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356237" y="4315538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in service lump sum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…in times of financial hardship, you can join the 50/50 section of the scheme?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1993194" y="2192931"/>
            <a:ext cx="1800000" cy="792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2.9%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1993194" y="3304760"/>
            <a:ext cx="1800000" cy="792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1993194" y="4391707"/>
            <a:ext cx="3600000" cy="792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£73,500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3E1B1C7-2762-6E14-B3EA-5C164B1BB84B}"/>
              </a:ext>
            </a:extLst>
          </p:cNvPr>
          <p:cNvSpPr/>
          <p:nvPr/>
        </p:nvSpPr>
        <p:spPr>
          <a:xfrm rot="16200000">
            <a:off x="3715823" y="2484356"/>
            <a:ext cx="353130" cy="230623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37DDC-04F1-8FC2-BB2B-ECC2B0D931DD}"/>
              </a:ext>
            </a:extLst>
          </p:cNvPr>
          <p:cNvCxnSpPr>
            <a:cxnSpLocks/>
          </p:cNvCxnSpPr>
          <p:nvPr/>
        </p:nvCxnSpPr>
        <p:spPr>
          <a:xfrm>
            <a:off x="4068210" y="2598490"/>
            <a:ext cx="1357999" cy="0"/>
          </a:xfrm>
          <a:prstGeom prst="line">
            <a:avLst/>
          </a:prstGeom>
          <a:ln w="57150" cap="rnd" cmpd="sng">
            <a:solidFill>
              <a:srgbClr val="FBE5D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BF24C39-3BBD-7B95-7290-12CC8BF3680D}"/>
              </a:ext>
            </a:extLst>
          </p:cNvPr>
          <p:cNvSpPr/>
          <p:nvPr/>
        </p:nvSpPr>
        <p:spPr>
          <a:xfrm rot="16200000">
            <a:off x="3709782" y="3531125"/>
            <a:ext cx="353130" cy="230623"/>
          </a:xfrm>
          <a:prstGeom prst="triangle">
            <a:avLst/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8B83F1-517D-4B09-DAA4-70EF10067641}"/>
              </a:ext>
            </a:extLst>
          </p:cNvPr>
          <p:cNvCxnSpPr>
            <a:cxnSpLocks/>
          </p:cNvCxnSpPr>
          <p:nvPr/>
        </p:nvCxnSpPr>
        <p:spPr>
          <a:xfrm flipV="1">
            <a:off x="4068210" y="3638024"/>
            <a:ext cx="1357999" cy="8412"/>
          </a:xfrm>
          <a:prstGeom prst="line">
            <a:avLst/>
          </a:prstGeom>
          <a:ln w="57150" cap="rnd" cmpd="sng">
            <a:solidFill>
              <a:srgbClr val="E2F0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C2407-9825-6F9E-E24D-43BF2B55741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0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5ECFB-B488-9AE8-3CE1-FF9EB8E3FEC1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Thinking of paying extra?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20A628-802A-9F00-BAFD-1DA794CE4D22}"/>
              </a:ext>
            </a:extLst>
          </p:cNvPr>
          <p:cNvSpPr/>
          <p:nvPr/>
        </p:nvSpPr>
        <p:spPr>
          <a:xfrm>
            <a:off x="411740" y="1741282"/>
            <a:ext cx="3677041" cy="3747339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D703DE-0B33-146A-73C6-5A49979D4201}"/>
              </a:ext>
            </a:extLst>
          </p:cNvPr>
          <p:cNvSpPr/>
          <p:nvPr/>
        </p:nvSpPr>
        <p:spPr>
          <a:xfrm>
            <a:off x="5055220" y="1741282"/>
            <a:ext cx="3677041" cy="368539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EFCE35-10E2-D993-091D-DA43BF19C02D}"/>
              </a:ext>
            </a:extLst>
          </p:cNvPr>
          <p:cNvSpPr/>
          <p:nvPr/>
        </p:nvSpPr>
        <p:spPr>
          <a:xfrm>
            <a:off x="704627" y="1373116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Pension Contributions (APCs)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BC78D0-9A4F-64BB-2B40-755A9015E098}"/>
              </a:ext>
            </a:extLst>
          </p:cNvPr>
          <p:cNvSpPr/>
          <p:nvPr/>
        </p:nvSpPr>
        <p:spPr>
          <a:xfrm>
            <a:off x="5360677" y="1332590"/>
            <a:ext cx="3091266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Voluntary Contributions (AVCs)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9E8C-28A6-5CD9-62D6-584F4A33B662}"/>
              </a:ext>
            </a:extLst>
          </p:cNvPr>
          <p:cNvSpPr txBox="1"/>
          <p:nvPr/>
        </p:nvSpPr>
        <p:spPr>
          <a:xfrm>
            <a:off x="5202020" y="2292166"/>
            <a:ext cx="3408580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AVCs are taken from your pay and transferred to your own personal account with Prudential</a:t>
            </a:r>
            <a:endParaRPr lang="en-GB" sz="11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Use AVCs to purchase extra annual pension from the LGPS or another provider, or take up to 100% of AVCs as tax-free lump sum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45917-36D3-28C7-85A5-D37BA8840CA9}"/>
              </a:ext>
            </a:extLst>
          </p:cNvPr>
          <p:cNvSpPr txBox="1"/>
          <p:nvPr/>
        </p:nvSpPr>
        <p:spPr>
          <a:xfrm>
            <a:off x="533400" y="2237563"/>
            <a:ext cx="3428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APCs are extra contributions to buy extra annual pension </a:t>
            </a:r>
            <a:endParaRPr lang="en-GB" sz="11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APCs taken directly from your pay</a:t>
            </a:r>
            <a:endParaRPr lang="en-GB" sz="11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Extra pension is paid with your LGPS pension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 calculator</a:t>
            </a:r>
            <a:endParaRPr lang="en-GB" dirty="0">
              <a:latin typeface="Nunito" pitchFamily="2" charset="0"/>
              <a:hlinkClick r:id="rId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77D7A-7129-B2FE-8BEE-BAE27E62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807" y="4254741"/>
            <a:ext cx="1941431" cy="1933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9DDBE-E54A-CEBB-E308-95C434181020}"/>
              </a:ext>
            </a:extLst>
          </p:cNvPr>
          <p:cNvSpPr txBox="1"/>
          <p:nvPr/>
        </p:nvSpPr>
        <p:spPr>
          <a:xfrm>
            <a:off x="533400" y="4496450"/>
            <a:ext cx="25913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latin typeface="Nunito" pitchFamily="2" charset="0"/>
                <a:hlinkClick r:id="rId4"/>
              </a:rPr>
              <a:t>www.lgpsmember.org/help-and-support/tools-and-calculators/buy-extra-pension-calculator/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9B698-8000-F53A-2C8F-04B40F6B1F3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5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24DCC5-70CB-FFEF-D8BC-BC06F55892F8}"/>
              </a:ext>
            </a:extLst>
          </p:cNvPr>
          <p:cNvSpPr/>
          <p:nvPr/>
        </p:nvSpPr>
        <p:spPr>
          <a:xfrm>
            <a:off x="5197590" y="1156698"/>
            <a:ext cx="3677041" cy="413914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EE7DDB-7777-4320-8A8B-2158CC0D8821}"/>
              </a:ext>
            </a:extLst>
          </p:cNvPr>
          <p:cNvSpPr/>
          <p:nvPr/>
        </p:nvSpPr>
        <p:spPr>
          <a:xfrm>
            <a:off x="259104" y="1156698"/>
            <a:ext cx="3677041" cy="4149080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9" y="5401466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840CF-8980-7451-70D8-D8F8CA90F1E6}"/>
              </a:ext>
            </a:extLst>
          </p:cNvPr>
          <p:cNvSpPr txBox="1"/>
          <p:nvPr/>
        </p:nvSpPr>
        <p:spPr>
          <a:xfrm>
            <a:off x="411616" y="1807450"/>
            <a:ext cx="3409962" cy="358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Pay monthly or make a one-off lump sum payment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Cost depends on how much extra pension you want to buy, your age and how you spread payments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Increases/decreases in line with inflation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investment opportunity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option to buy additional survivor’s pension or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B7F650-E59E-5FD0-0A92-3BB23277325F}"/>
              </a:ext>
            </a:extLst>
          </p:cNvPr>
          <p:cNvSpPr txBox="1"/>
          <p:nvPr/>
        </p:nvSpPr>
        <p:spPr>
          <a:xfrm>
            <a:off x="5322422" y="1774605"/>
            <a:ext cx="340996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decide how much you pay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can change the amount at any time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decide where to invest your money – review your choices regularly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AVCs will increase/decrease in line with investment performance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Option to increase survivor’s pension or life cover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5B9B2-335D-FE5D-73AD-F4AD9A249C6C}"/>
              </a:ext>
            </a:extLst>
          </p:cNvPr>
          <p:cNvGrpSpPr/>
          <p:nvPr/>
        </p:nvGrpSpPr>
        <p:grpSpPr>
          <a:xfrm>
            <a:off x="3993213" y="1960508"/>
            <a:ext cx="1127776" cy="988133"/>
            <a:chOff x="4017416" y="2197078"/>
            <a:chExt cx="1127776" cy="98813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56D755-9634-2C56-CD49-148CE88E70C7}"/>
                </a:ext>
              </a:extLst>
            </p:cNvPr>
            <p:cNvSpPr/>
            <p:nvPr/>
          </p:nvSpPr>
          <p:spPr>
            <a:xfrm>
              <a:off x="4017416" y="2197078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Money with solid fill">
              <a:extLst>
                <a:ext uri="{FF2B5EF4-FFF2-40B4-BE49-F238E27FC236}">
                  <a16:creationId xmlns:a16="http://schemas.microsoft.com/office/drawing/2014/main" id="{046DD9C2-E2DD-3337-FB6F-1DB30439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5521" y="2307242"/>
              <a:ext cx="512956" cy="5129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C8F033-B254-1902-23A1-C72192B9077C}"/>
                </a:ext>
              </a:extLst>
            </p:cNvPr>
            <p:cNvSpPr txBox="1"/>
            <p:nvPr/>
          </p:nvSpPr>
          <p:spPr>
            <a:xfrm>
              <a:off x="4224932" y="2757604"/>
              <a:ext cx="675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Cost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BE5128-395A-6C73-21E8-4F637A492617}"/>
              </a:ext>
            </a:extLst>
          </p:cNvPr>
          <p:cNvGrpSpPr/>
          <p:nvPr/>
        </p:nvGrpSpPr>
        <p:grpSpPr>
          <a:xfrm>
            <a:off x="3987130" y="4218191"/>
            <a:ext cx="1139942" cy="988133"/>
            <a:chOff x="4005250" y="4787463"/>
            <a:chExt cx="1139942" cy="9881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5CBF5E-6565-E34E-CBDA-B416335F714E}"/>
                </a:ext>
              </a:extLst>
            </p:cNvPr>
            <p:cNvSpPr/>
            <p:nvPr/>
          </p:nvSpPr>
          <p:spPr>
            <a:xfrm>
              <a:off x="4005250" y="4787463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Home1 with solid fill">
              <a:extLst>
                <a:ext uri="{FF2B5EF4-FFF2-40B4-BE49-F238E27FC236}">
                  <a16:creationId xmlns:a16="http://schemas.microsoft.com/office/drawing/2014/main" id="{894300BC-F467-A40A-B490-7409EFEB1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3987" y="4913276"/>
              <a:ext cx="530302" cy="53030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41EE3D-6284-2357-75CE-1A1EADAFE4A8}"/>
                </a:ext>
              </a:extLst>
            </p:cNvPr>
            <p:cNvSpPr txBox="1"/>
            <p:nvPr/>
          </p:nvSpPr>
          <p:spPr>
            <a:xfrm>
              <a:off x="4017416" y="5294245"/>
              <a:ext cx="1127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Survivors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DEA42-AA04-235B-17C6-47ECF7757D45}"/>
              </a:ext>
            </a:extLst>
          </p:cNvPr>
          <p:cNvGrpSpPr/>
          <p:nvPr/>
        </p:nvGrpSpPr>
        <p:grpSpPr>
          <a:xfrm>
            <a:off x="4008111" y="3116415"/>
            <a:ext cx="1127776" cy="988133"/>
            <a:chOff x="4005250" y="3608845"/>
            <a:chExt cx="1127776" cy="9881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05B5D-D9A7-D871-1EE6-3022B3075C1B}"/>
                </a:ext>
              </a:extLst>
            </p:cNvPr>
            <p:cNvSpPr/>
            <p:nvPr/>
          </p:nvSpPr>
          <p:spPr>
            <a:xfrm>
              <a:off x="4005250" y="3608845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0101DC-7639-B2D4-6D9C-344DFB405F60}"/>
                </a:ext>
              </a:extLst>
            </p:cNvPr>
            <p:cNvSpPr txBox="1"/>
            <p:nvPr/>
          </p:nvSpPr>
          <p:spPr>
            <a:xfrm>
              <a:off x="4075735" y="4096239"/>
              <a:ext cx="99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Growth</a:t>
              </a:r>
            </a:p>
          </p:txBody>
        </p:sp>
        <p:pic>
          <p:nvPicPr>
            <p:cNvPr id="49" name="Graphic 48" descr="Bar graph with upward trend with solid fill">
              <a:extLst>
                <a:ext uri="{FF2B5EF4-FFF2-40B4-BE49-F238E27FC236}">
                  <a16:creationId xmlns:a16="http://schemas.microsoft.com/office/drawing/2014/main" id="{30713B69-8B4A-C96D-5106-EC3D3AB6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20174" y="3728881"/>
              <a:ext cx="494346" cy="494346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C8337D-2AE1-F5EA-DDCA-EF4AD614396F}"/>
              </a:ext>
            </a:extLst>
          </p:cNvPr>
          <p:cNvSpPr/>
          <p:nvPr/>
        </p:nvSpPr>
        <p:spPr>
          <a:xfrm>
            <a:off x="585318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Pension Contributions (APCs)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9E677B8-C6FA-DC07-1368-01F105E8F36E}"/>
              </a:ext>
            </a:extLst>
          </p:cNvPr>
          <p:cNvSpPr/>
          <p:nvPr/>
        </p:nvSpPr>
        <p:spPr>
          <a:xfrm>
            <a:off x="5572099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Voluntary Contributions (AVCs)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05787-5150-7A64-91B5-48B8D5C01C3D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5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The McCloud Remedy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Online Media 5" title="Pensions made simple: The McCloud Remedy">
            <a:hlinkClick r:id="" action="ppaction://media"/>
            <a:extLst>
              <a:ext uri="{FF2B5EF4-FFF2-40B4-BE49-F238E27FC236}">
                <a16:creationId xmlns:a16="http://schemas.microsoft.com/office/drawing/2014/main" id="{9D3553CE-E902-97E1-282C-C1E6859701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91675" y="1690602"/>
            <a:ext cx="5410200" cy="30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D5BACE-6F4A-B2CB-1B19-EDCB2FC9C742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AC0269-D62E-519F-1347-593A838B7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50" y="4701274"/>
            <a:ext cx="2043915" cy="19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708C27B-C1B1-A21C-0533-C14E2C026001}"/>
              </a:ext>
            </a:extLst>
          </p:cNvPr>
          <p:cNvSpPr/>
          <p:nvPr/>
        </p:nvSpPr>
        <p:spPr>
          <a:xfrm>
            <a:off x="4649123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r>
              <a:rPr lang="en-GB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Take a refund of</a:t>
            </a:r>
          </a:p>
          <a:p>
            <a:pPr algn="r">
              <a:lnSpc>
                <a:spcPts val="1950"/>
              </a:lnSpc>
            </a:pPr>
            <a:r>
              <a:rPr lang="en-GB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contributions</a:t>
            </a:r>
            <a:endParaRPr lang="en-US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D318DFE8-6447-B531-B1BD-D4823887A47B}"/>
              </a:ext>
            </a:extLst>
          </p:cNvPr>
          <p:cNvSpPr/>
          <p:nvPr/>
        </p:nvSpPr>
        <p:spPr>
          <a:xfrm>
            <a:off x="4649124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6CB3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Transfer your benefits to </a:t>
            </a:r>
          </a:p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another pension </a:t>
            </a:r>
          </a:p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arrangement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0B4E348-A7F7-4D29-3184-BA4EDCD7BFE9}"/>
              </a:ext>
            </a:extLst>
          </p:cNvPr>
          <p:cNvSpPr/>
          <p:nvPr/>
        </p:nvSpPr>
        <p:spPr>
          <a:xfrm>
            <a:off x="439705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Combine your pension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benefits with a new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LGPS pension account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Leaving the LGPS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0424D9-501F-977E-D485-48C8678327C5}"/>
              </a:ext>
            </a:extLst>
          </p:cNvPr>
          <p:cNvSpPr/>
          <p:nvPr/>
        </p:nvSpPr>
        <p:spPr>
          <a:xfrm>
            <a:off x="436563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8FB9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Leave your pension in the LGPS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until you choose to take it </a:t>
            </a: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B4657ED-DB55-4C36-F99C-3E1A93EA62F7}"/>
              </a:ext>
            </a:extLst>
          </p:cNvPr>
          <p:cNvSpPr txBox="1">
            <a:spLocks/>
          </p:cNvSpPr>
          <p:nvPr/>
        </p:nvSpPr>
        <p:spPr>
          <a:xfrm>
            <a:off x="3364731" y="3270089"/>
            <a:ext cx="2414535" cy="8968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2D702860-1214-36B5-E21B-F4250212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16" y="2205772"/>
            <a:ext cx="3417651" cy="1951479"/>
          </a:xfrm>
          <a:prstGeom prst="roundRect">
            <a:avLst>
              <a:gd name="adj" fmla="val 6973"/>
            </a:avLst>
          </a:prstGeom>
          <a:ln w="12700">
            <a:noFill/>
          </a:ln>
        </p:spPr>
      </p:pic>
      <p:pic>
        <p:nvPicPr>
          <p:cNvPr id="6" name="Picture 5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B7D94758-A7E5-D721-FFCF-A800DB8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D8AB7-F40A-21C8-3144-01D8BE71900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06F7-3BC0-EC7B-0EEC-F9B987DF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2C2E788-4F03-56F5-DD4A-3302FC69CF10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BABDF-7EAC-ABCB-C4F1-A9C1C6889467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1D36B8FE-2F46-F4ED-2FD3-AD7FBD40A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C565907-BA77-63D6-62C0-6406BBB5475F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EC2FC-8DCA-8F11-0C54-59C5FD682492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</a:rPr>
              <a:t>Prepare, but be aware...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4D2443-F01F-FC0B-91A9-50F2BF8F60BE}"/>
              </a:ext>
            </a:extLst>
          </p:cNvPr>
          <p:cNvSpPr txBox="1">
            <a:spLocks/>
          </p:cNvSpPr>
          <p:nvPr/>
        </p:nvSpPr>
        <p:spPr>
          <a:xfrm>
            <a:off x="431800" y="1394895"/>
            <a:ext cx="3635375" cy="4286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y-GB" sz="2000" b="1" dirty="0">
                <a:latin typeface="Nunito" pitchFamily="2" charset="0"/>
              </a:rPr>
              <a:t>Beware of pension scams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Reject unexpected offers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</a:rPr>
              <a:t>Cold calls about pensions are illegal</a:t>
            </a:r>
          </a:p>
          <a:p>
            <a:pPr lvl="1" algn="l"/>
            <a:endParaRPr lang="cy-GB" sz="16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Check who you’re dealing with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  <a:hlinkClick r:id="rId5"/>
              </a:rPr>
              <a:t>Financial Services Register</a:t>
            </a:r>
            <a:endParaRPr lang="cy-GB" sz="1800" dirty="0">
              <a:latin typeface="Nunito" pitchFamily="2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</a:rPr>
              <a:t>Financial Conduct Authority: 0800 111 6768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  <a:hlinkClick r:id="rId6"/>
              </a:rPr>
              <a:t>FCA Warning List</a:t>
            </a:r>
            <a:endParaRPr lang="cy-GB" sz="1800" dirty="0">
              <a:latin typeface="Nunito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y-GB" sz="16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Don’t be rushed or pressured</a:t>
            </a:r>
          </a:p>
          <a:p>
            <a:pPr algn="l"/>
            <a:endParaRPr lang="cy-GB" sz="20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Get impartial information or advice</a:t>
            </a:r>
          </a:p>
          <a:p>
            <a:pPr marL="0" indent="0" algn="l">
              <a:buNone/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pic>
        <p:nvPicPr>
          <p:cNvPr id="2" name="Online Media 1" title="Pauline warns pension savers to be scam aware (6min)">
            <a:hlinkClick r:id="" action="ppaction://media"/>
            <a:extLst>
              <a:ext uri="{FF2B5EF4-FFF2-40B4-BE49-F238E27FC236}">
                <a16:creationId xmlns:a16="http://schemas.microsoft.com/office/drawing/2014/main" id="{29972D70-A9B4-1750-1DE0-BB479610AA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313550" y="1835043"/>
            <a:ext cx="4572000" cy="2581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8CBF37-00D9-E19A-8F29-C1376FC1EF8C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Thinking of retiring?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C8F1DB-19E4-B928-5DFE-9CEE6EB40BF1}"/>
              </a:ext>
            </a:extLst>
          </p:cNvPr>
          <p:cNvSpPr/>
          <p:nvPr/>
        </p:nvSpPr>
        <p:spPr>
          <a:xfrm>
            <a:off x="498060" y="1575226"/>
            <a:ext cx="2693074" cy="370797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67C285-78BD-2732-1425-B993DA0A66DB}"/>
              </a:ext>
            </a:extLst>
          </p:cNvPr>
          <p:cNvSpPr/>
          <p:nvPr/>
        </p:nvSpPr>
        <p:spPr>
          <a:xfrm>
            <a:off x="6071496" y="1563150"/>
            <a:ext cx="2693074" cy="372005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37B33-0977-E652-4435-9EC77A5D07F2}"/>
              </a:ext>
            </a:extLst>
          </p:cNvPr>
          <p:cNvSpPr/>
          <p:nvPr/>
        </p:nvSpPr>
        <p:spPr>
          <a:xfrm>
            <a:off x="3271526" y="1538460"/>
            <a:ext cx="2693074" cy="3744740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C7F26-2A28-53DC-ABF6-7A1FC13E387E}"/>
              </a:ext>
            </a:extLst>
          </p:cNvPr>
          <p:cNvSpPr/>
          <p:nvPr/>
        </p:nvSpPr>
        <p:spPr>
          <a:xfrm>
            <a:off x="710095" y="128056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Normal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Pension Age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889073-B939-9882-BD1F-06B714477A11}"/>
              </a:ext>
            </a:extLst>
          </p:cNvPr>
          <p:cNvSpPr/>
          <p:nvPr/>
        </p:nvSpPr>
        <p:spPr>
          <a:xfrm>
            <a:off x="349681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Early Retirement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ACC622-24E2-91D0-20E8-00745E729434}"/>
              </a:ext>
            </a:extLst>
          </p:cNvPr>
          <p:cNvSpPr/>
          <p:nvPr/>
        </p:nvSpPr>
        <p:spPr>
          <a:xfrm>
            <a:off x="629678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dirty="0">
              <a:solidFill>
                <a:srgbClr val="08282D"/>
              </a:solidFill>
              <a:latin typeface="Nunito" pitchFamily="2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Late retirement</a:t>
            </a:r>
            <a:br>
              <a:rPr lang="en-GB" sz="2000" b="1" dirty="0">
                <a:solidFill>
                  <a:schemeClr val="tx1"/>
                </a:solidFill>
                <a:latin typeface="Nunito" pitchFamily="2" charset="0"/>
              </a:rPr>
            </a:br>
            <a:endParaRPr lang="en-GB" sz="2000" b="1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800" y="2105782"/>
            <a:ext cx="27990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State Pension age (or 65 if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0CC76-E295-7E7D-633D-01A27B141AB5}"/>
              </a:ext>
            </a:extLst>
          </p:cNvPr>
          <p:cNvSpPr txBox="1"/>
          <p:nvPr/>
        </p:nvSpPr>
        <p:spPr>
          <a:xfrm>
            <a:off x="6071496" y="2116896"/>
            <a:ext cx="269307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later than age 75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increased for taking it after Normal Pension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A55EF-3605-8E28-1768-80F8E424E7DD}"/>
              </a:ext>
            </a:extLst>
          </p:cNvPr>
          <p:cNvSpPr txBox="1"/>
          <p:nvPr/>
        </p:nvSpPr>
        <p:spPr>
          <a:xfrm>
            <a:off x="3191134" y="2081594"/>
            <a:ext cx="277346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Between age 55 and Normal Pension Age</a:t>
            </a:r>
            <a:endParaRPr lang="en-GB" sz="14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Minimum age 57 from </a:t>
            </a:r>
            <a:br>
              <a:rPr lang="en-GB" sz="1600" dirty="0">
                <a:latin typeface="Nunito" pitchFamily="2" charset="0"/>
              </a:rPr>
            </a:br>
            <a:r>
              <a:rPr lang="en-GB" sz="1600" dirty="0">
                <a:latin typeface="Nunito" pitchFamily="2" charset="0"/>
              </a:rPr>
              <a:t>6 April 2028 </a:t>
            </a:r>
            <a:endParaRPr lang="en-GB" sz="14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reduced for taking it earlier than normal pension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75759-0626-E4BF-EE50-A6896BDA10D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5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Agenda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638FB-9263-E6F1-A55E-9CE2CE2BDB31}"/>
              </a:ext>
            </a:extLst>
          </p:cNvPr>
          <p:cNvSpPr txBox="1"/>
          <p:nvPr/>
        </p:nvSpPr>
        <p:spPr>
          <a:xfrm>
            <a:off x="431801" y="1579074"/>
            <a:ext cx="4524022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Protection for you and your family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cost?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Thinking of paying extra?</a:t>
            </a:r>
            <a:endParaRPr lang="en-GB" sz="1800" dirty="0">
              <a:effectLst/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cs typeface="Times New Roman" panose="02020603050405020304" pitchFamily="18" charset="0"/>
              </a:rPr>
              <a:t>Working out your pension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Thinking of retiring?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cs typeface="Times New Roman" panose="02020603050405020304" pitchFamily="18" charset="0"/>
              </a:rPr>
              <a:t>What is an Annual Benefit Statement?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Useful links</a:t>
            </a:r>
            <a:endParaRPr lang="en-GB" sz="1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D6895-4925-A0E7-FFE2-89080523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845" y="1199207"/>
            <a:ext cx="2778898" cy="41516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700916-06C1-E07A-CF46-BD8BE8DCA6BD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8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446B0F-8505-0A55-1E24-DFEF87232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543121"/>
              </p:ext>
            </p:extLst>
          </p:nvPr>
        </p:nvGraphicFramePr>
        <p:xfrm>
          <a:off x="431800" y="1400120"/>
          <a:ext cx="579171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34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2302881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  <a:gridCol w="1914403">
                  <a:extLst>
                    <a:ext uri="{9D8B030D-6E8A-4147-A177-3AD203B41FA5}">
                      <a16:colId xmlns:a16="http://schemas.microsoft.com/office/drawing/2014/main" val="2466493605"/>
                    </a:ext>
                  </a:extLst>
                </a:gridCol>
              </a:tblGrid>
              <a:tr h="46290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Years early</a:t>
                      </a:r>
                      <a:endParaRPr lang="en-US" sz="1400" dirty="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pension reduction</a:t>
                      </a:r>
                      <a:endParaRPr lang="en-US" sz="1400" dirty="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unito" pitchFamily="2" charset="0"/>
                        </a:rPr>
                        <a:t>Automatic lump sum reduction</a:t>
                      </a:r>
                    </a:p>
                  </a:txBody>
                  <a:tcPr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1.7%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9.3%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13.5%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17.4%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6.5%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5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20.9%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8.1%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24.3%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9.6%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27.4%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11.1%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30.3%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12.6%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2253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33.0%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14.1%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9405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35.6%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15.5%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0652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11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39.5%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7127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12</a:t>
                      </a: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41.8%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13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43.9%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37F3CF-C321-9E20-5DBC-2DEBB7B8DDF6}"/>
              </a:ext>
            </a:extLst>
          </p:cNvPr>
          <p:cNvSpPr/>
          <p:nvPr/>
        </p:nvSpPr>
        <p:spPr>
          <a:xfrm>
            <a:off x="6384925" y="1460341"/>
            <a:ext cx="2117631" cy="2467845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CE141D"/>
              </a:buClr>
            </a:pPr>
            <a:r>
              <a:rPr kumimoji="0" lang="cy-GB" sz="14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</a:rPr>
              <a:t>Rule of 85 </a:t>
            </a:r>
            <a:r>
              <a:rPr lang="cy-GB" sz="1450" dirty="0">
                <a:solidFill>
                  <a:schemeClr val="tx1"/>
                </a:solidFill>
                <a:latin typeface="Nunito" pitchFamily="2" charset="0"/>
              </a:rPr>
              <a:t>protects benefits built up before 01/04/2008 if you joined </a:t>
            </a:r>
            <a:r>
              <a:rPr kumimoji="0" lang="cy-GB" sz="14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</a:rPr>
              <a:t>LGPS  before </a:t>
            </a:r>
            <a:r>
              <a:rPr lang="cy-GB" sz="1450" dirty="0">
                <a:solidFill>
                  <a:schemeClr val="tx1"/>
                </a:solidFill>
                <a:latin typeface="Nunito" pitchFamily="2" charset="0"/>
              </a:rPr>
              <a:t>01/10/2006 – lower reductions apply. </a:t>
            </a:r>
            <a:r>
              <a:rPr lang="en-GB" sz="1450" dirty="0">
                <a:solidFill>
                  <a:schemeClr val="tx1"/>
                </a:solidFill>
                <a:latin typeface="Nunito" pitchFamily="2" charset="0"/>
              </a:rPr>
              <a:t>Please contact the RBKC Pensions Team for more details</a:t>
            </a:r>
            <a:r>
              <a:rPr lang="cy-GB" sz="1450" b="1" dirty="0">
                <a:solidFill>
                  <a:schemeClr val="tx1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A08E8E-FC0C-58B8-2C84-25AA12F6FC9A}"/>
              </a:ext>
            </a:extLst>
          </p:cNvPr>
          <p:cNvSpPr/>
          <p:nvPr/>
        </p:nvSpPr>
        <p:spPr>
          <a:xfrm>
            <a:off x="6384925" y="4310743"/>
            <a:ext cx="2117631" cy="97441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Clr>
                <a:srgbClr val="CE141D"/>
              </a:buClr>
              <a:buNone/>
            </a:pPr>
            <a:r>
              <a:rPr lang="cy-GB" sz="1550" b="1" dirty="0">
                <a:solidFill>
                  <a:schemeClr val="tx1"/>
                </a:solidFill>
                <a:latin typeface="Nunito" pitchFamily="2" charset="0"/>
              </a:rPr>
              <a:t>Reduction factors are regularly reviewed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6A3D-7231-DA5A-E464-DD31D5FA6296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Early payment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FCF5-6696-7CD8-3B96-1CB2A4199BFA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3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33337" y="1337204"/>
            <a:ext cx="8529950" cy="372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y-GB" sz="2000" b="1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Employer policy and consent needed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Reduce hours or grade of job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Pension benefits reduced if taken earlier than Normal Pension 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Rule of 85 will be taken into account (if you are protected and under age 65)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Take some or all of the pension already built up and continue to build up a second pension in the reduced pay/hours post</a:t>
            </a:r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504E-DD87-AD2A-008F-0C0752DE00BD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Flexible retirement from age 55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FB202-C421-5F99-397D-B22A16FC177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4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197727" y="1856089"/>
            <a:ext cx="5953125" cy="384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-GB" sz="1800" dirty="0">
                <a:latin typeface="Nunito" pitchFamily="2" charset="0"/>
              </a:rPr>
              <a:t>P</a:t>
            </a:r>
            <a:r>
              <a:rPr lang="en-GB" sz="1800" dirty="0">
                <a:latin typeface="Nunito" pitchFamily="2" charset="0"/>
              </a:rPr>
              <a:t>ension paid immediately and </a:t>
            </a:r>
            <a:r>
              <a:rPr lang="en-GB" sz="1800" b="1" dirty="0">
                <a:latin typeface="Nunito" pitchFamily="2" charset="0"/>
              </a:rPr>
              <a:t>unreduced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Based on benefits you have built up to retirement date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No option to defer payment, transfer to a different scheme or combine your benefits if you re-join the LGPS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Previous Government planned to restrict exit costs in the public sector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Rules could change if current Government adopts the policy</a:t>
            </a:r>
          </a:p>
          <a:p>
            <a:pPr lvl="1" algn="l"/>
            <a:endParaRPr lang="en-GB" sz="72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800" dirty="0"/>
          </a:p>
          <a:p>
            <a:pPr lvl="1">
              <a:buClr>
                <a:srgbClr val="CE141D"/>
              </a:buClr>
            </a:pPr>
            <a:endParaRPr lang="cy-GB" sz="2300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71C47-C9BC-2779-1A58-72D23F852725}"/>
              </a:ext>
            </a:extLst>
          </p:cNvPr>
          <p:cNvSpPr txBox="1"/>
          <p:nvPr/>
        </p:nvSpPr>
        <p:spPr>
          <a:xfrm>
            <a:off x="572974" y="679949"/>
            <a:ext cx="777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>
                <a:solidFill>
                  <a:srgbClr val="ED7D31"/>
                </a:solidFill>
                <a:latin typeface="Nunito" pitchFamily="2" charset="0"/>
              </a:rPr>
              <a:t>Redundancy / Efficiency of the service from age 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F8897-0043-E1E2-BCD6-AD3012CE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504" y="1757167"/>
            <a:ext cx="2275121" cy="34553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7AFD79-B9E6-2058-4D86-1EF0BBBFC781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431800" y="876877"/>
            <a:ext cx="7821834" cy="56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cy-GB" sz="3200" b="1" dirty="0">
                <a:solidFill>
                  <a:schemeClr val="accent2"/>
                </a:solidFill>
                <a:latin typeface="Nunito" pitchFamily="2" charset="0"/>
              </a:rPr>
              <a:t>Ill health retirement – any age </a:t>
            </a:r>
          </a:p>
          <a:p>
            <a:pPr algn="l"/>
            <a:endParaRPr lang="cy-GB" sz="1900" dirty="0">
              <a:latin typeface="Nunito" pitchFamily="2" charset="0"/>
            </a:endParaRPr>
          </a:p>
          <a:p>
            <a:pPr marL="0" indent="0" algn="l">
              <a:buNone/>
            </a:pPr>
            <a:endParaRPr lang="cy-GB" sz="10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2988E0-AA95-11A1-2A43-C01EBA2468B5}"/>
              </a:ext>
            </a:extLst>
          </p:cNvPr>
          <p:cNvSpPr/>
          <p:nvPr/>
        </p:nvSpPr>
        <p:spPr>
          <a:xfrm>
            <a:off x="431801" y="1501834"/>
            <a:ext cx="8378824" cy="372239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Based on the opinion of an independent doctor, your employer determines if: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You are permanently incapable of discharging efficiently the duties of employment that you currently have, </a:t>
            </a:r>
            <a:r>
              <a:rPr lang="cy-GB" sz="2000" b="1" dirty="0">
                <a:solidFill>
                  <a:schemeClr val="tx1"/>
                </a:solidFill>
                <a:latin typeface="Nunito" pitchFamily="2" charset="0"/>
              </a:rPr>
              <a:t>and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You are not immediately capable of undertaking gainful employment</a:t>
            </a:r>
          </a:p>
          <a:p>
            <a:pPr algn="l">
              <a:spcAft>
                <a:spcPts val="1800"/>
              </a:spcAft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‘Gainful employment’ is paid employment for 30 hours a week for a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AC66B-8ED6-6AAF-BF41-AF20CD307DD0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C449F5-0398-9E47-0A9A-EB5CA2B55E82}"/>
              </a:ext>
            </a:extLst>
          </p:cNvPr>
          <p:cNvSpPr/>
          <p:nvPr/>
        </p:nvSpPr>
        <p:spPr>
          <a:xfrm>
            <a:off x="484809" y="1481578"/>
            <a:ext cx="2693074" cy="377904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0D3268-3691-4B67-20AB-D6F5AA09D29B}"/>
              </a:ext>
            </a:extLst>
          </p:cNvPr>
          <p:cNvSpPr/>
          <p:nvPr/>
        </p:nvSpPr>
        <p:spPr>
          <a:xfrm>
            <a:off x="6071496" y="1469281"/>
            <a:ext cx="2693074" cy="3791342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FDEC78-95FB-17F4-87C4-863E9D5C3B82}"/>
              </a:ext>
            </a:extLst>
          </p:cNvPr>
          <p:cNvSpPr/>
          <p:nvPr/>
        </p:nvSpPr>
        <p:spPr>
          <a:xfrm>
            <a:off x="3271526" y="1444591"/>
            <a:ext cx="2693074" cy="3816032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2DD90E-05A9-9D81-F8A2-5AEA1D3F11A6}"/>
              </a:ext>
            </a:extLst>
          </p:cNvPr>
          <p:cNvSpPr/>
          <p:nvPr/>
        </p:nvSpPr>
        <p:spPr>
          <a:xfrm>
            <a:off x="710095" y="118669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734598-0213-B743-EBF8-00FE107F0D59}"/>
              </a:ext>
            </a:extLst>
          </p:cNvPr>
          <p:cNvSpPr/>
          <p:nvPr/>
        </p:nvSpPr>
        <p:spPr>
          <a:xfrm>
            <a:off x="349681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CBB80B5-6B37-53B8-8CB2-8FDF78ABAA75}"/>
              </a:ext>
            </a:extLst>
          </p:cNvPr>
          <p:cNvSpPr/>
          <p:nvPr/>
        </p:nvSpPr>
        <p:spPr>
          <a:xfrm>
            <a:off x="629678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0564EA-6DD1-E19E-55BF-5255649DC899}"/>
              </a:ext>
            </a:extLst>
          </p:cNvPr>
          <p:cNvSpPr txBox="1"/>
          <p:nvPr/>
        </p:nvSpPr>
        <p:spPr>
          <a:xfrm>
            <a:off x="431800" y="1970150"/>
            <a:ext cx="27990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Unlikely to be capable of  gainful employment before Normal Pension 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enhanced – based on period to Normal Pension Age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66037-A4C6-226C-D22E-D50021BAE562}"/>
              </a:ext>
            </a:extLst>
          </p:cNvPr>
          <p:cNvSpPr txBox="1"/>
          <p:nvPr/>
        </p:nvSpPr>
        <p:spPr>
          <a:xfrm>
            <a:off x="6071496" y="1970150"/>
            <a:ext cx="269307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Likely to be capable of gainful employment within three years of leaving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reduction, but not enhanced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Paid for a maximum of three years, employer review after 18 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A70CD6-88D7-BD5C-B1D7-6F31C2D65D7B}"/>
              </a:ext>
            </a:extLst>
          </p:cNvPr>
          <p:cNvSpPr txBox="1"/>
          <p:nvPr/>
        </p:nvSpPr>
        <p:spPr>
          <a:xfrm>
            <a:off x="3266291" y="1970150"/>
            <a:ext cx="2693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Unlikely to be capable of gainful employment within three years of leaving, but likely to be able before Normal Pension Age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enhanced -  25% of tier 1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0E07A-FE53-C943-E59E-4FB521106146}"/>
              </a:ext>
            </a:extLst>
          </p:cNvPr>
          <p:cNvSpPr txBox="1"/>
          <p:nvPr/>
        </p:nvSpPr>
        <p:spPr>
          <a:xfrm>
            <a:off x="431800" y="7227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</a:rPr>
              <a:t>Ill health retirement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DDBD5C-3E7B-6A5A-42D3-2108EBDFA0A7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7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</a:rPr>
              <a:t>Thought about taking a lump sum?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E6F62D-998D-9A40-FA91-28A830FD9783}"/>
              </a:ext>
            </a:extLst>
          </p:cNvPr>
          <p:cNvSpPr txBox="1">
            <a:spLocks/>
          </p:cNvSpPr>
          <p:nvPr/>
        </p:nvSpPr>
        <p:spPr>
          <a:xfrm>
            <a:off x="564444" y="1575718"/>
            <a:ext cx="7966907" cy="2459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2400"/>
              </a:spcAft>
              <a:buNone/>
            </a:pPr>
            <a:r>
              <a:rPr lang="cy-GB" sz="8400" dirty="0">
                <a:latin typeface="Nunito" pitchFamily="2" charset="0"/>
              </a:rPr>
              <a:t>At retirement, you can turn some of your annual pension into lump sum: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8400" dirty="0">
                <a:latin typeface="Nunito" pitchFamily="2" charset="0"/>
              </a:rPr>
              <a:t>£1 annual pension turns into	              £12 tax-free cash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8400" dirty="0">
                <a:latin typeface="Nunito" pitchFamily="2" charset="0"/>
              </a:rPr>
              <a:t>You cannot turn your whole pension into a tax-free lump sum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8400" dirty="0">
                <a:latin typeface="Nunito" pitchFamily="2" charset="0"/>
              </a:rPr>
              <a:t>You can generally take up to 25% of the value of your pension as tax-free cash</a:t>
            </a: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5022E7F-C4C6-BF95-F6CC-564D39B72B95}"/>
              </a:ext>
            </a:extLst>
          </p:cNvPr>
          <p:cNvSpPr/>
          <p:nvPr/>
        </p:nvSpPr>
        <p:spPr>
          <a:xfrm>
            <a:off x="4571999" y="2252620"/>
            <a:ext cx="1340355" cy="342902"/>
          </a:xfrm>
          <a:prstGeom prst="righ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0CFF-DE41-6563-073B-CCBB35FC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75" y="4175001"/>
            <a:ext cx="2219324" cy="22145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03A22-32AD-E20B-55CD-4684A1F7DD30}"/>
              </a:ext>
            </a:extLst>
          </p:cNvPr>
          <p:cNvSpPr txBox="1">
            <a:spLocks/>
          </p:cNvSpPr>
          <p:nvPr/>
        </p:nvSpPr>
        <p:spPr>
          <a:xfrm>
            <a:off x="564445" y="4122396"/>
            <a:ext cx="3882782" cy="213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2100" dirty="0">
                <a:latin typeface="Nunito" pitchFamily="2" charset="0"/>
              </a:rPr>
              <a:t>Lump sum calculator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cy-GB" sz="1800">
                <a:latin typeface="Nunito" pitchFamily="2" charset="0"/>
                <a:hlinkClick r:id="rId5"/>
              </a:rPr>
              <a:t>www.lgpsmember.org/help-and-support/tools-and-calculators/lump-sum-calculator/</a:t>
            </a:r>
            <a:r>
              <a:rPr lang="cy-GB" sz="1800">
                <a:latin typeface="Nunito" pitchFamily="2" charset="0"/>
              </a:rPr>
              <a:t> </a:t>
            </a:r>
            <a:endParaRPr lang="cy-GB" sz="1800" dirty="0">
              <a:latin typeface="Nunito" pitchFamily="2" charset="0"/>
            </a:endParaRPr>
          </a:p>
          <a:p>
            <a:pPr marL="0" indent="0" algn="l">
              <a:spcBef>
                <a:spcPts val="0"/>
              </a:spcBef>
              <a:spcAft>
                <a:spcPts val="2400"/>
              </a:spcAft>
              <a:buNone/>
            </a:pPr>
            <a:endParaRPr lang="cy-GB" sz="20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F02CD-AD55-B05E-8A5B-F2CCE4273529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an Annual Benefit Statement (ABS) and what should I do with it?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BE53-CF75-5132-1805-9657BE41825F}"/>
              </a:ext>
            </a:extLst>
          </p:cNvPr>
          <p:cNvSpPr txBox="1"/>
          <p:nvPr/>
        </p:nvSpPr>
        <p:spPr>
          <a:xfrm>
            <a:off x="431800" y="2263091"/>
            <a:ext cx="7790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F7040"/>
                </a:solidFill>
                <a:latin typeface="Nunito" pitchFamily="2" charset="0"/>
              </a:rPr>
              <a:t>A yearly statement that shows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5B31470B-B98A-921A-307C-5286045E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03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58829254-D477-F7A3-F626-6B85CBDAA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103" y="422439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8A198-8FA1-3E79-BC2D-DEB439AB27A3}"/>
              </a:ext>
            </a:extLst>
          </p:cNvPr>
          <p:cNvSpPr txBox="1"/>
          <p:nvPr/>
        </p:nvSpPr>
        <p:spPr>
          <a:xfrm>
            <a:off x="1370669" y="3131495"/>
            <a:ext cx="653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" pitchFamily="2" charset="0"/>
              </a:rPr>
              <a:t>The LGPS pension benefits that you have built up at </a:t>
            </a:r>
            <a:br>
              <a:rPr lang="en-GB" sz="2000" dirty="0">
                <a:latin typeface="Nunito" pitchFamily="2" charset="0"/>
              </a:rPr>
            </a:br>
            <a:r>
              <a:rPr lang="en-GB" sz="2000" dirty="0">
                <a:latin typeface="Nunito" pitchFamily="2" charset="0"/>
              </a:rPr>
              <a:t>31 March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7E1B8-D101-6871-CCDD-F05B1D0A0217}"/>
              </a:ext>
            </a:extLst>
          </p:cNvPr>
          <p:cNvSpPr txBox="1"/>
          <p:nvPr/>
        </p:nvSpPr>
        <p:spPr>
          <a:xfrm>
            <a:off x="1370668" y="4327647"/>
            <a:ext cx="690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" pitchFamily="2" charset="0"/>
              </a:rPr>
              <a:t>An estimate of the pension benefits you might receive if you retire at your Normal Pension 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F5B57-E82F-6043-CB51-A9BB6ACDA27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9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4D9AAC-C20B-5992-C819-DFB0E72BF52B}"/>
              </a:ext>
            </a:extLst>
          </p:cNvPr>
          <p:cNvSpPr/>
          <p:nvPr/>
        </p:nvSpPr>
        <p:spPr>
          <a:xfrm>
            <a:off x="548641" y="1856232"/>
            <a:ext cx="2440622" cy="2512173"/>
          </a:xfrm>
          <a:custGeom>
            <a:avLst/>
            <a:gdLst>
              <a:gd name="connsiteX0" fmla="*/ 0 w 2213811"/>
              <a:gd name="connsiteY0" fmla="*/ 1106961 h 2213921"/>
              <a:gd name="connsiteX1" fmla="*/ 1106906 w 2213811"/>
              <a:gd name="connsiteY1" fmla="*/ 0 h 2213921"/>
              <a:gd name="connsiteX2" fmla="*/ 2213812 w 2213811"/>
              <a:gd name="connsiteY2" fmla="*/ 1106961 h 2213921"/>
              <a:gd name="connsiteX3" fmla="*/ 1106906 w 2213811"/>
              <a:gd name="connsiteY3" fmla="*/ 2213922 h 2213921"/>
              <a:gd name="connsiteX4" fmla="*/ 0 w 2213811"/>
              <a:gd name="connsiteY4" fmla="*/ 1106961 h 221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11" h="2213921">
                <a:moveTo>
                  <a:pt x="0" y="1106961"/>
                </a:moveTo>
                <a:cubicBezTo>
                  <a:pt x="0" y="495603"/>
                  <a:pt x="495579" y="0"/>
                  <a:pt x="1106906" y="0"/>
                </a:cubicBezTo>
                <a:cubicBezTo>
                  <a:pt x="1718233" y="0"/>
                  <a:pt x="2213812" y="495603"/>
                  <a:pt x="2213812" y="1106961"/>
                </a:cubicBezTo>
                <a:cubicBezTo>
                  <a:pt x="2213812" y="1718319"/>
                  <a:pt x="1718233" y="2213922"/>
                  <a:pt x="1106906" y="2213922"/>
                </a:cubicBezTo>
                <a:cubicBezTo>
                  <a:pt x="495579" y="2213922"/>
                  <a:pt x="0" y="1718319"/>
                  <a:pt x="0" y="1106961"/>
                </a:cubicBez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495" tIns="358511" rIns="358495" bIns="35851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kern="1200" dirty="0"/>
              <a:t>What should I do with my statement?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BA3FED7-5A5B-3787-2608-31E0E2405840}"/>
              </a:ext>
            </a:extLst>
          </p:cNvPr>
          <p:cNvSpPr/>
          <p:nvPr/>
        </p:nvSpPr>
        <p:spPr>
          <a:xfrm>
            <a:off x="-366250" y="777242"/>
            <a:ext cx="4462678" cy="4652071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4F70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FD347-4DC4-4A44-8523-7566FF4BDABF}"/>
              </a:ext>
            </a:extLst>
          </p:cNvPr>
          <p:cNvSpPr/>
          <p:nvPr/>
        </p:nvSpPr>
        <p:spPr>
          <a:xfrm>
            <a:off x="5414343" y="954916"/>
            <a:ext cx="2615237" cy="1148131"/>
          </a:xfrm>
          <a:custGeom>
            <a:avLst/>
            <a:gdLst>
              <a:gd name="connsiteX0" fmla="*/ 0 w 2615237"/>
              <a:gd name="connsiteY0" fmla="*/ 0 h 1148131"/>
              <a:gd name="connsiteX1" fmla="*/ 2615237 w 2615237"/>
              <a:gd name="connsiteY1" fmla="*/ 0 h 1148131"/>
              <a:gd name="connsiteX2" fmla="*/ 2615237 w 2615237"/>
              <a:gd name="connsiteY2" fmla="*/ 1148131 h 1148131"/>
              <a:gd name="connsiteX3" fmla="*/ 0 w 2615237"/>
              <a:gd name="connsiteY3" fmla="*/ 1148131 h 1148131"/>
              <a:gd name="connsiteX4" fmla="*/ 0 w 2615237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237" h="1148131">
                <a:moveTo>
                  <a:pt x="0" y="0"/>
                </a:moveTo>
                <a:lnTo>
                  <a:pt x="2615237" y="0"/>
                </a:lnTo>
                <a:lnTo>
                  <a:pt x="2615237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Check that your pay, employment and personal details are correct</a:t>
            </a:r>
          </a:p>
        </p:txBody>
      </p:sp>
      <p:sp>
        <p:nvSpPr>
          <p:cNvPr id="11" name="Oval 10" descr="Piggy Bank with solid fill">
            <a:extLst>
              <a:ext uri="{FF2B5EF4-FFF2-40B4-BE49-F238E27FC236}">
                <a16:creationId xmlns:a16="http://schemas.microsoft.com/office/drawing/2014/main" id="{1A2F9F54-C308-2830-784D-AB078A82534F}"/>
              </a:ext>
            </a:extLst>
          </p:cNvPr>
          <p:cNvSpPr/>
          <p:nvPr/>
        </p:nvSpPr>
        <p:spPr>
          <a:xfrm>
            <a:off x="4621212" y="2561349"/>
            <a:ext cx="1185946" cy="118627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CA2337-D23A-3A06-9163-540F43291213}"/>
              </a:ext>
            </a:extLst>
          </p:cNvPr>
          <p:cNvSpPr/>
          <p:nvPr/>
        </p:nvSpPr>
        <p:spPr>
          <a:xfrm>
            <a:off x="6095886" y="2301412"/>
            <a:ext cx="2714739" cy="1702389"/>
          </a:xfrm>
          <a:custGeom>
            <a:avLst/>
            <a:gdLst>
              <a:gd name="connsiteX0" fmla="*/ 0 w 2524546"/>
              <a:gd name="connsiteY0" fmla="*/ 0 h 1148131"/>
              <a:gd name="connsiteX1" fmla="*/ 2524546 w 2524546"/>
              <a:gd name="connsiteY1" fmla="*/ 0 h 1148131"/>
              <a:gd name="connsiteX2" fmla="*/ 2524546 w 2524546"/>
              <a:gd name="connsiteY2" fmla="*/ 1148131 h 1148131"/>
              <a:gd name="connsiteX3" fmla="*/ 0 w 2524546"/>
              <a:gd name="connsiteY3" fmla="*/ 1148131 h 1148131"/>
              <a:gd name="connsiteX4" fmla="*/ 0 w 2524546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546" h="1148131">
                <a:moveTo>
                  <a:pt x="0" y="0"/>
                </a:moveTo>
                <a:lnTo>
                  <a:pt x="2524546" y="0"/>
                </a:lnTo>
                <a:lnTo>
                  <a:pt x="2524546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Review your forecast of where you are likely to be at your Normal Penson Age. Remember, this does not include any other pension benefits you may be entitled to.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4A2F0-517F-AADE-0FC7-AFBA555EDB0D}"/>
              </a:ext>
            </a:extLst>
          </p:cNvPr>
          <p:cNvSpPr/>
          <p:nvPr/>
        </p:nvSpPr>
        <p:spPr>
          <a:xfrm>
            <a:off x="5514987" y="4285407"/>
            <a:ext cx="2514593" cy="985326"/>
          </a:xfrm>
          <a:custGeom>
            <a:avLst/>
            <a:gdLst>
              <a:gd name="connsiteX0" fmla="*/ 0 w 2514593"/>
              <a:gd name="connsiteY0" fmla="*/ 0 h 1148131"/>
              <a:gd name="connsiteX1" fmla="*/ 2514593 w 2514593"/>
              <a:gd name="connsiteY1" fmla="*/ 0 h 1148131"/>
              <a:gd name="connsiteX2" fmla="*/ 2514593 w 2514593"/>
              <a:gd name="connsiteY2" fmla="*/ 1148131 h 1148131"/>
              <a:gd name="connsiteX3" fmla="*/ 0 w 2514593"/>
              <a:gd name="connsiteY3" fmla="*/ 1148131 h 1148131"/>
              <a:gd name="connsiteX4" fmla="*/ 0 w 2514593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93" h="1148131">
                <a:moveTo>
                  <a:pt x="0" y="0"/>
                </a:moveTo>
                <a:lnTo>
                  <a:pt x="2514593" y="0"/>
                </a:lnTo>
                <a:lnTo>
                  <a:pt x="2514593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Use your ABS as a springboard for future retirement planning</a:t>
            </a: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738C3F7E-3A10-504D-48B2-E9D17FE6D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197" y="1023414"/>
            <a:ext cx="1026274" cy="1026274"/>
          </a:xfrm>
          <a:prstGeom prst="rect">
            <a:avLst/>
          </a:prstGeom>
        </p:spPr>
      </p:pic>
      <p:pic>
        <p:nvPicPr>
          <p:cNvPr id="15" name="Graphic 14" descr="Abacus with solid fill">
            <a:extLst>
              <a:ext uri="{FF2B5EF4-FFF2-40B4-BE49-F238E27FC236}">
                <a16:creationId xmlns:a16="http://schemas.microsoft.com/office/drawing/2014/main" id="{C113D1C9-438B-8B07-77B9-0C9C010F0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7994" y="4259288"/>
            <a:ext cx="1037564" cy="10375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F5E021-BD37-1F25-5488-5FEDC433088F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8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Questions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B2554-786D-9CFE-A7EE-A81FFD8F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452562"/>
            <a:ext cx="7067550" cy="3952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4C9447-9DFB-7084-F28C-4BCC82B35142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56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696625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Useful links 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D99F9E-EF33-7315-1BC1-9BD11ECFD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84439"/>
              </p:ext>
            </p:extLst>
          </p:nvPr>
        </p:nvGraphicFramePr>
        <p:xfrm>
          <a:off x="431800" y="1280585"/>
          <a:ext cx="8147756" cy="41495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24380">
                  <a:extLst>
                    <a:ext uri="{9D8B030D-6E8A-4147-A177-3AD203B41FA5}">
                      <a16:colId xmlns:a16="http://schemas.microsoft.com/office/drawing/2014/main" val="1671736397"/>
                    </a:ext>
                  </a:extLst>
                </a:gridCol>
                <a:gridCol w="5323376">
                  <a:extLst>
                    <a:ext uri="{9D8B030D-6E8A-4147-A177-3AD203B41FA5}">
                      <a16:colId xmlns:a16="http://schemas.microsoft.com/office/drawing/2014/main" val="2276547380"/>
                    </a:ext>
                  </a:extLst>
                </a:gridCol>
              </a:tblGrid>
              <a:tr h="1000561"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</a:rPr>
                        <a:t>National LGPS member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  <a:hlinkClick r:id="rId4"/>
                        </a:rPr>
                        <a:t>www.lgpsmember.org</a:t>
                      </a:r>
                      <a:endParaRPr lang="en-GB" dirty="0">
                        <a:latin typeface="Nunito" pitchFamily="2" charset="0"/>
                      </a:endParaRPr>
                    </a:p>
                    <a:p>
                      <a:r>
                        <a:rPr lang="en-GB" b="0" dirty="0">
                          <a:latin typeface="Nunito" pitchFamily="2" charset="0"/>
                        </a:rPr>
                        <a:t>Calculators, videos, FAQs, general information about the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382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Pension fund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  <a:hlinkClick r:id="rId5"/>
                        </a:rPr>
                        <a:t>https://www.rbkcpensionfund.org/</a:t>
                      </a:r>
                      <a:endParaRPr lang="en-GB" dirty="0">
                        <a:latin typeface="Nunito" pitchFamily="2" charset="0"/>
                      </a:endParaRP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Pension forms, information about the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9899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Member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hlinkClick r:id="rId6"/>
                        </a:rPr>
                        <a:t>https://mypension.rbkc.gov.uk</a:t>
                      </a:r>
                      <a:endParaRPr lang="en-GB" dirty="0">
                        <a:highlight>
                          <a:srgbClr val="FFFF00"/>
                        </a:highlight>
                        <a:latin typeface="Nunito" pitchFamily="2" charset="0"/>
                      </a:endParaRP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View your benefit statement, use the benefit projector, update expression of wish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3368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Contact the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</a:rPr>
                        <a:t>Email: pensions@rbkc.gov.uk</a:t>
                      </a: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Phone: 020 7361 2323 (9am – 5pm, Mon - Fri)</a:t>
                      </a: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Write to: RBKC Pensions Team, 3</a:t>
                      </a:r>
                      <a:r>
                        <a:rPr lang="en-GB" baseline="30000" dirty="0">
                          <a:latin typeface="Nunito" pitchFamily="2" charset="0"/>
                        </a:rPr>
                        <a:t>rd</a:t>
                      </a:r>
                      <a:r>
                        <a:rPr lang="en-GB" dirty="0">
                          <a:latin typeface="Nunito" pitchFamily="2" charset="0"/>
                        </a:rPr>
                        <a:t> Floor, The Town Hall, Hornton Street, London, W8 7NX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62930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endParaRPr lang="en-GB" dirty="0"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9442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3D1E1B4-241A-516D-8B22-EC6518A3861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2166954" y="1262509"/>
            <a:ext cx="4565732" cy="4368800"/>
            <a:chOff x="3813135" y="1244601"/>
            <a:chExt cx="4565732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09791 w 1181894"/>
                <a:gd name="connsiteY18" fmla="*/ 1538462 h 1808701"/>
                <a:gd name="connsiteX19" fmla="*/ 344624 w 1181894"/>
                <a:gd name="connsiteY19" fmla="*/ 1545494 h 1808701"/>
                <a:gd name="connsiteX20" fmla="*/ 514010 w 1181894"/>
                <a:gd name="connsiteY20" fmla="*/ 1376108 h 1808701"/>
                <a:gd name="connsiteX21" fmla="*/ 344624 w 1181894"/>
                <a:gd name="connsiteY21" fmla="*/ 1206722 h 1808701"/>
                <a:gd name="connsiteX22" fmla="*/ 188549 w 1181894"/>
                <a:gd name="connsiteY22" fmla="*/ 1310175 h 1808701"/>
                <a:gd name="connsiteX23" fmla="*/ 187136 w 1181894"/>
                <a:gd name="connsiteY23" fmla="*/ 1317175 h 1808701"/>
                <a:gd name="connsiteX24" fmla="*/ 184132 w 1181894"/>
                <a:gd name="connsiteY24" fmla="*/ 1318661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56369 w 1181894"/>
                <a:gd name="connsiteY24" fmla="*/ 1312608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56369 w 1181894"/>
                <a:gd name="connsiteY23" fmla="*/ 1312608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56369 w 1181894"/>
                <a:gd name="connsiteY22" fmla="*/ 1312608 h 1808701"/>
                <a:gd name="connsiteX23" fmla="*/ 129382 w 1181894"/>
                <a:gd name="connsiteY23" fmla="*/ 1252283 h 1808701"/>
                <a:gd name="connsiteX24" fmla="*/ 0 w 1181894"/>
                <a:gd name="connsiteY24" fmla="*/ 943514 h 1808701"/>
                <a:gd name="connsiteX25" fmla="*/ 170657 w 1181894"/>
                <a:gd name="connsiteY25" fmla="*/ 435514 h 1808701"/>
                <a:gd name="connsiteX26" fmla="*/ 331788 w 1181894"/>
                <a:gd name="connsiteY26" fmla="*/ 366458 h 1808701"/>
                <a:gd name="connsiteX27" fmla="*/ 345001 w 1181894"/>
                <a:gd name="connsiteY27" fmla="*/ 360296 h 1808701"/>
                <a:gd name="connsiteX28" fmla="*/ 346107 w 1181894"/>
                <a:gd name="connsiteY28" fmla="*/ 352465 h 1808701"/>
                <a:gd name="connsiteX29" fmla="*/ 350986 w 1181894"/>
                <a:gd name="connsiteY29" fmla="*/ 285086 h 1808701"/>
                <a:gd name="connsiteX30" fmla="*/ 345300 w 1181894"/>
                <a:gd name="connsiteY30" fmla="*/ 279286 h 1808701"/>
                <a:gd name="connsiteX31" fmla="*/ 332410 w 1181894"/>
                <a:gd name="connsiteY31" fmla="*/ 276684 h 1808701"/>
                <a:gd name="connsiteX32" fmla="*/ 244461 w 1181894"/>
                <a:gd name="connsiteY32" fmla="*/ 144000 h 1808701"/>
                <a:gd name="connsiteX33" fmla="*/ 388461 w 1181894"/>
                <a:gd name="connsiteY33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70566 w 1181894"/>
                <a:gd name="connsiteY5" fmla="*/ 248589 h 1808701"/>
                <a:gd name="connsiteX6" fmla="*/ 597694 w 1181894"/>
                <a:gd name="connsiteY6" fmla="*/ 233108 h 1808701"/>
                <a:gd name="connsiteX7" fmla="*/ 762794 w 1181894"/>
                <a:gd name="connsiteY7" fmla="*/ 93408 h 1808701"/>
                <a:gd name="connsiteX8" fmla="*/ 816769 w 1181894"/>
                <a:gd name="connsiteY8" fmla="*/ 182308 h 1808701"/>
                <a:gd name="connsiteX9" fmla="*/ 1181894 w 1181894"/>
                <a:gd name="connsiteY9" fmla="*/ 347408 h 1808701"/>
                <a:gd name="connsiteX10" fmla="*/ 1181894 w 1181894"/>
                <a:gd name="connsiteY10" fmla="*/ 845883 h 1808701"/>
                <a:gd name="connsiteX11" fmla="*/ 832644 w 1181894"/>
                <a:gd name="connsiteY11" fmla="*/ 988758 h 1808701"/>
                <a:gd name="connsiteX12" fmla="*/ 650081 w 1181894"/>
                <a:gd name="connsiteY12" fmla="*/ 1295939 h 1808701"/>
                <a:gd name="connsiteX13" fmla="*/ 700882 w 1181894"/>
                <a:gd name="connsiteY13" fmla="*/ 1678527 h 1808701"/>
                <a:gd name="connsiteX14" fmla="*/ 485776 w 1181894"/>
                <a:gd name="connsiteY14" fmla="*/ 1808701 h 1808701"/>
                <a:gd name="connsiteX15" fmla="*/ 312738 w 1181894"/>
                <a:gd name="connsiteY15" fmla="*/ 1599945 h 1808701"/>
                <a:gd name="connsiteX16" fmla="*/ 296069 w 1181894"/>
                <a:gd name="connsiteY16" fmla="*/ 1554317 h 1808701"/>
                <a:gd name="connsiteX17" fmla="*/ 344624 w 1181894"/>
                <a:gd name="connsiteY17" fmla="*/ 1545494 h 1808701"/>
                <a:gd name="connsiteX18" fmla="*/ 514010 w 1181894"/>
                <a:gd name="connsiteY18" fmla="*/ 1376108 h 1808701"/>
                <a:gd name="connsiteX19" fmla="*/ 344624 w 1181894"/>
                <a:gd name="connsiteY19" fmla="*/ 1206722 h 1808701"/>
                <a:gd name="connsiteX20" fmla="*/ 188549 w 1181894"/>
                <a:gd name="connsiteY20" fmla="*/ 1310175 h 1808701"/>
                <a:gd name="connsiteX21" fmla="*/ 156369 w 1181894"/>
                <a:gd name="connsiteY21" fmla="*/ 1312608 h 1808701"/>
                <a:gd name="connsiteX22" fmla="*/ 129382 w 1181894"/>
                <a:gd name="connsiteY22" fmla="*/ 1252283 h 1808701"/>
                <a:gd name="connsiteX23" fmla="*/ 0 w 1181894"/>
                <a:gd name="connsiteY23" fmla="*/ 943514 h 1808701"/>
                <a:gd name="connsiteX24" fmla="*/ 170657 w 1181894"/>
                <a:gd name="connsiteY24" fmla="*/ 435514 h 1808701"/>
                <a:gd name="connsiteX25" fmla="*/ 331788 w 1181894"/>
                <a:gd name="connsiteY25" fmla="*/ 366458 h 1808701"/>
                <a:gd name="connsiteX26" fmla="*/ 345001 w 1181894"/>
                <a:gd name="connsiteY26" fmla="*/ 360296 h 1808701"/>
                <a:gd name="connsiteX27" fmla="*/ 346107 w 1181894"/>
                <a:gd name="connsiteY27" fmla="*/ 352465 h 1808701"/>
                <a:gd name="connsiteX28" fmla="*/ 350986 w 1181894"/>
                <a:gd name="connsiteY28" fmla="*/ 285086 h 1808701"/>
                <a:gd name="connsiteX29" fmla="*/ 345300 w 1181894"/>
                <a:gd name="connsiteY29" fmla="*/ 279286 h 1808701"/>
                <a:gd name="connsiteX30" fmla="*/ 332410 w 1181894"/>
                <a:gd name="connsiteY30" fmla="*/ 276684 h 1808701"/>
                <a:gd name="connsiteX31" fmla="*/ 244461 w 1181894"/>
                <a:gd name="connsiteY31" fmla="*/ 144000 h 1808701"/>
                <a:gd name="connsiteX32" fmla="*/ 388461 w 1181894"/>
                <a:gd name="connsiteY32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45300 w 1181894"/>
                <a:gd name="connsiteY28" fmla="*/ 279286 h 1808701"/>
                <a:gd name="connsiteX29" fmla="*/ 332410 w 1181894"/>
                <a:gd name="connsiteY29" fmla="*/ 276684 h 1808701"/>
                <a:gd name="connsiteX30" fmla="*/ 244461 w 1181894"/>
                <a:gd name="connsiteY30" fmla="*/ 144000 h 1808701"/>
                <a:gd name="connsiteX31" fmla="*/ 388461 w 1181894"/>
                <a:gd name="connsiteY31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32410 w 1181894"/>
                <a:gd name="connsiteY28" fmla="*/ 276684 h 1808701"/>
                <a:gd name="connsiteX29" fmla="*/ 244461 w 1181894"/>
                <a:gd name="connsiteY29" fmla="*/ 144000 h 1808701"/>
                <a:gd name="connsiteX30" fmla="*/ 388461 w 1181894"/>
                <a:gd name="connsiteY30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1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3" y="3128633"/>
              <a:ext cx="1392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Tax efficient pension saving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33E77BF-96FF-328B-99A3-914085FFEE35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008248" cy="1469039"/>
            <a:chOff x="2175444" y="2709367"/>
            <a:chExt cx="3008248" cy="146903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BB1F6F-EC91-08D6-DFEC-6B6B234C82EE}"/>
              </a:ext>
            </a:extLst>
          </p:cNvPr>
          <p:cNvSpPr txBox="1"/>
          <p:nvPr/>
        </p:nvSpPr>
        <p:spPr>
          <a:xfrm>
            <a:off x="4572000" y="1614973"/>
            <a:ext cx="417242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LGPS regulations are nationwide and made in Acts of Parliament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86 funds across England and Wales administer the Scheme locally</a:t>
            </a:r>
            <a:endParaRPr lang="en-GB" sz="22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231FF-CC28-2537-0300-A6E52E32B4F9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0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429105" cy="2921942"/>
            <a:chOff x="2175444" y="2709367"/>
            <a:chExt cx="3429105" cy="292194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30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7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1A22FF-1662-B75B-137D-DEBD6E593285}"/>
              </a:ext>
            </a:extLst>
          </p:cNvPr>
          <p:cNvSpPr txBox="1"/>
          <p:nvPr/>
        </p:nvSpPr>
        <p:spPr>
          <a:xfrm>
            <a:off x="4572000" y="1614973"/>
            <a:ext cx="41724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One of the largest pension schemes in the UK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2.1 million people paying into the scheme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2.1 million people being paid a pension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2.4 million have a pension they have not yet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79BB4-F325-3B9C-0AC3-FB08531C95A5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2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82250" y="1675734"/>
            <a:ext cx="3437595" cy="4155025"/>
            <a:chOff x="2166954" y="1476284"/>
            <a:chExt cx="3437595" cy="415502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2166954" y="1476284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30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EF98C5-7C5F-C413-3789-1C9D68018C39}"/>
              </a:ext>
            </a:extLst>
          </p:cNvPr>
          <p:cNvSpPr txBox="1"/>
          <p:nvPr/>
        </p:nvSpPr>
        <p:spPr>
          <a:xfrm>
            <a:off x="4436820" y="1614973"/>
            <a:ext cx="43076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builds up each year based on your pensionable pay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is guaranteed by law and not linked to investment markets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Both you and your employer contribute towards the cost of your 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7ACFB-BF18-F7A2-6958-277A4B7AF034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182250" y="1449969"/>
            <a:ext cx="3850555" cy="4368800"/>
            <a:chOff x="3813135" y="1244601"/>
            <a:chExt cx="3850555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9DA1243-C639-4625-A3D7-62A85539971F}"/>
              </a:ext>
            </a:extLst>
          </p:cNvPr>
          <p:cNvSpPr txBox="1"/>
          <p:nvPr/>
        </p:nvSpPr>
        <p:spPr>
          <a:xfrm>
            <a:off x="4849780" y="1332584"/>
            <a:ext cx="377097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builds up on a Career Average basis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Each year 1/49th of your pensionable pay is added to your pension account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at retirement is the amount in your pension account plus increases for the cost of living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6AB2A-9E2F-2A4A-AC2E-478F6852A09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0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182250" y="1449969"/>
            <a:ext cx="4565732" cy="4368800"/>
            <a:chOff x="3813135" y="1244601"/>
            <a:chExt cx="4565732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09791 w 1181894"/>
                <a:gd name="connsiteY18" fmla="*/ 1538462 h 1808701"/>
                <a:gd name="connsiteX19" fmla="*/ 344624 w 1181894"/>
                <a:gd name="connsiteY19" fmla="*/ 1545494 h 1808701"/>
                <a:gd name="connsiteX20" fmla="*/ 514010 w 1181894"/>
                <a:gd name="connsiteY20" fmla="*/ 1376108 h 1808701"/>
                <a:gd name="connsiteX21" fmla="*/ 344624 w 1181894"/>
                <a:gd name="connsiteY21" fmla="*/ 1206722 h 1808701"/>
                <a:gd name="connsiteX22" fmla="*/ 188549 w 1181894"/>
                <a:gd name="connsiteY22" fmla="*/ 1310175 h 1808701"/>
                <a:gd name="connsiteX23" fmla="*/ 187136 w 1181894"/>
                <a:gd name="connsiteY23" fmla="*/ 1317175 h 1808701"/>
                <a:gd name="connsiteX24" fmla="*/ 184132 w 1181894"/>
                <a:gd name="connsiteY24" fmla="*/ 1318661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56369 w 1181894"/>
                <a:gd name="connsiteY24" fmla="*/ 1312608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56369 w 1181894"/>
                <a:gd name="connsiteY23" fmla="*/ 1312608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56369 w 1181894"/>
                <a:gd name="connsiteY22" fmla="*/ 1312608 h 1808701"/>
                <a:gd name="connsiteX23" fmla="*/ 129382 w 1181894"/>
                <a:gd name="connsiteY23" fmla="*/ 1252283 h 1808701"/>
                <a:gd name="connsiteX24" fmla="*/ 0 w 1181894"/>
                <a:gd name="connsiteY24" fmla="*/ 943514 h 1808701"/>
                <a:gd name="connsiteX25" fmla="*/ 170657 w 1181894"/>
                <a:gd name="connsiteY25" fmla="*/ 435514 h 1808701"/>
                <a:gd name="connsiteX26" fmla="*/ 331788 w 1181894"/>
                <a:gd name="connsiteY26" fmla="*/ 366458 h 1808701"/>
                <a:gd name="connsiteX27" fmla="*/ 345001 w 1181894"/>
                <a:gd name="connsiteY27" fmla="*/ 360296 h 1808701"/>
                <a:gd name="connsiteX28" fmla="*/ 346107 w 1181894"/>
                <a:gd name="connsiteY28" fmla="*/ 352465 h 1808701"/>
                <a:gd name="connsiteX29" fmla="*/ 350986 w 1181894"/>
                <a:gd name="connsiteY29" fmla="*/ 285086 h 1808701"/>
                <a:gd name="connsiteX30" fmla="*/ 345300 w 1181894"/>
                <a:gd name="connsiteY30" fmla="*/ 279286 h 1808701"/>
                <a:gd name="connsiteX31" fmla="*/ 332410 w 1181894"/>
                <a:gd name="connsiteY31" fmla="*/ 276684 h 1808701"/>
                <a:gd name="connsiteX32" fmla="*/ 244461 w 1181894"/>
                <a:gd name="connsiteY32" fmla="*/ 144000 h 1808701"/>
                <a:gd name="connsiteX33" fmla="*/ 388461 w 1181894"/>
                <a:gd name="connsiteY33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70566 w 1181894"/>
                <a:gd name="connsiteY5" fmla="*/ 248589 h 1808701"/>
                <a:gd name="connsiteX6" fmla="*/ 597694 w 1181894"/>
                <a:gd name="connsiteY6" fmla="*/ 233108 h 1808701"/>
                <a:gd name="connsiteX7" fmla="*/ 762794 w 1181894"/>
                <a:gd name="connsiteY7" fmla="*/ 93408 h 1808701"/>
                <a:gd name="connsiteX8" fmla="*/ 816769 w 1181894"/>
                <a:gd name="connsiteY8" fmla="*/ 182308 h 1808701"/>
                <a:gd name="connsiteX9" fmla="*/ 1181894 w 1181894"/>
                <a:gd name="connsiteY9" fmla="*/ 347408 h 1808701"/>
                <a:gd name="connsiteX10" fmla="*/ 1181894 w 1181894"/>
                <a:gd name="connsiteY10" fmla="*/ 845883 h 1808701"/>
                <a:gd name="connsiteX11" fmla="*/ 832644 w 1181894"/>
                <a:gd name="connsiteY11" fmla="*/ 988758 h 1808701"/>
                <a:gd name="connsiteX12" fmla="*/ 650081 w 1181894"/>
                <a:gd name="connsiteY12" fmla="*/ 1295939 h 1808701"/>
                <a:gd name="connsiteX13" fmla="*/ 700882 w 1181894"/>
                <a:gd name="connsiteY13" fmla="*/ 1678527 h 1808701"/>
                <a:gd name="connsiteX14" fmla="*/ 485776 w 1181894"/>
                <a:gd name="connsiteY14" fmla="*/ 1808701 h 1808701"/>
                <a:gd name="connsiteX15" fmla="*/ 312738 w 1181894"/>
                <a:gd name="connsiteY15" fmla="*/ 1599945 h 1808701"/>
                <a:gd name="connsiteX16" fmla="*/ 296069 w 1181894"/>
                <a:gd name="connsiteY16" fmla="*/ 1554317 h 1808701"/>
                <a:gd name="connsiteX17" fmla="*/ 344624 w 1181894"/>
                <a:gd name="connsiteY17" fmla="*/ 1545494 h 1808701"/>
                <a:gd name="connsiteX18" fmla="*/ 514010 w 1181894"/>
                <a:gd name="connsiteY18" fmla="*/ 1376108 h 1808701"/>
                <a:gd name="connsiteX19" fmla="*/ 344624 w 1181894"/>
                <a:gd name="connsiteY19" fmla="*/ 1206722 h 1808701"/>
                <a:gd name="connsiteX20" fmla="*/ 188549 w 1181894"/>
                <a:gd name="connsiteY20" fmla="*/ 1310175 h 1808701"/>
                <a:gd name="connsiteX21" fmla="*/ 156369 w 1181894"/>
                <a:gd name="connsiteY21" fmla="*/ 1312608 h 1808701"/>
                <a:gd name="connsiteX22" fmla="*/ 129382 w 1181894"/>
                <a:gd name="connsiteY22" fmla="*/ 1252283 h 1808701"/>
                <a:gd name="connsiteX23" fmla="*/ 0 w 1181894"/>
                <a:gd name="connsiteY23" fmla="*/ 943514 h 1808701"/>
                <a:gd name="connsiteX24" fmla="*/ 170657 w 1181894"/>
                <a:gd name="connsiteY24" fmla="*/ 435514 h 1808701"/>
                <a:gd name="connsiteX25" fmla="*/ 331788 w 1181894"/>
                <a:gd name="connsiteY25" fmla="*/ 366458 h 1808701"/>
                <a:gd name="connsiteX26" fmla="*/ 345001 w 1181894"/>
                <a:gd name="connsiteY26" fmla="*/ 360296 h 1808701"/>
                <a:gd name="connsiteX27" fmla="*/ 346107 w 1181894"/>
                <a:gd name="connsiteY27" fmla="*/ 352465 h 1808701"/>
                <a:gd name="connsiteX28" fmla="*/ 350986 w 1181894"/>
                <a:gd name="connsiteY28" fmla="*/ 285086 h 1808701"/>
                <a:gd name="connsiteX29" fmla="*/ 345300 w 1181894"/>
                <a:gd name="connsiteY29" fmla="*/ 279286 h 1808701"/>
                <a:gd name="connsiteX30" fmla="*/ 332410 w 1181894"/>
                <a:gd name="connsiteY30" fmla="*/ 276684 h 1808701"/>
                <a:gd name="connsiteX31" fmla="*/ 244461 w 1181894"/>
                <a:gd name="connsiteY31" fmla="*/ 144000 h 1808701"/>
                <a:gd name="connsiteX32" fmla="*/ 388461 w 1181894"/>
                <a:gd name="connsiteY32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45300 w 1181894"/>
                <a:gd name="connsiteY28" fmla="*/ 279286 h 1808701"/>
                <a:gd name="connsiteX29" fmla="*/ 332410 w 1181894"/>
                <a:gd name="connsiteY29" fmla="*/ 276684 h 1808701"/>
                <a:gd name="connsiteX30" fmla="*/ 244461 w 1181894"/>
                <a:gd name="connsiteY30" fmla="*/ 144000 h 1808701"/>
                <a:gd name="connsiteX31" fmla="*/ 388461 w 1181894"/>
                <a:gd name="connsiteY31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32410 w 1181894"/>
                <a:gd name="connsiteY28" fmla="*/ 276684 h 1808701"/>
                <a:gd name="connsiteX29" fmla="*/ 244461 w 1181894"/>
                <a:gd name="connsiteY29" fmla="*/ 144000 h 1808701"/>
                <a:gd name="connsiteX30" fmla="*/ 388461 w 1181894"/>
                <a:gd name="connsiteY30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1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3" y="3128633"/>
              <a:ext cx="1392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Tax efficient pension saving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A555A9-C7E4-2476-C870-2B5138F6E895}"/>
              </a:ext>
            </a:extLst>
          </p:cNvPr>
          <p:cNvSpPr txBox="1"/>
          <p:nvPr/>
        </p:nvSpPr>
        <p:spPr>
          <a:xfrm>
            <a:off x="4893595" y="1614973"/>
            <a:ext cx="37386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LGPS is a great way to save for retirement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receive tax relief on the contributions you pay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can choose to take a tax-free lump sum when you retire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78BAC-5BAB-FBDE-8DE9-AA494F0581E3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9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2025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Working</a:t>
            </a:r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 out your pension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799" y="2105782"/>
            <a:ext cx="837882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ECFC78-FABE-C41F-1930-1441DC540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851003"/>
              </p:ext>
            </p:extLst>
          </p:nvPr>
        </p:nvGraphicFramePr>
        <p:xfrm>
          <a:off x="557211" y="1280347"/>
          <a:ext cx="7940403" cy="40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48AD7C1-987D-FF69-7CC1-94E844936FB6}"/>
              </a:ext>
            </a:extLst>
          </p:cNvPr>
          <p:cNvSpPr/>
          <p:nvPr/>
        </p:nvSpPr>
        <p:spPr>
          <a:xfrm>
            <a:off x="33337" y="47055"/>
            <a:ext cx="1035522" cy="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fc6d1-1ff6-4501-9111-f8704c4ff172" xsi:nil="true"/>
    <lcf76f155ced4ddcb4097134ff3c332f xmlns="f892bc6d-4373-4448-9da1-3e4deb534658">
      <Terms xmlns="http://schemas.microsoft.com/office/infopath/2007/PartnerControls"/>
    </lcf76f155ced4ddcb4097134ff3c332f>
    <Date xmlns="f892bc6d-4373-4448-9da1-3e4deb534658" xsi:nil="true"/>
    <MeetingDate xmlns="f892bc6d-4373-4448-9da1-3e4deb534658" xsi:nil="true"/>
    <Topic xmlns="f892bc6d-4373-4448-9da1-3e4deb5346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975E344276F4A8689D4A7054B0E58" ma:contentTypeVersion="24" ma:contentTypeDescription="Create a new document." ma:contentTypeScope="" ma:versionID="c7147fdd2b0890762b8140490874e9ea">
  <xsd:schema xmlns:xsd="http://www.w3.org/2001/XMLSchema" xmlns:xs="http://www.w3.org/2001/XMLSchema" xmlns:p="http://schemas.microsoft.com/office/2006/metadata/properties" xmlns:ns2="f892bc6d-4373-4448-9da1-3e4deb534658" xmlns:ns3="4c0fc6d1-1ff6-4501-9111-f8704c4ff172" targetNamespace="http://schemas.microsoft.com/office/2006/metadata/properties" ma:root="true" ma:fieldsID="304f81c2b57530968e0c19077507d5c4" ns2:_="" ns3:_="">
    <xsd:import namespace="f892bc6d-4373-4448-9da1-3e4deb534658"/>
    <xsd:import namespace="4c0fc6d1-1ff6-4501-9111-f8704c4ff17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etingDat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2bc6d-4373-4448-9da1-3e4deb534658" elementFormDefault="qualified">
    <xsd:import namespace="http://schemas.microsoft.com/office/2006/documentManagement/types"/>
    <xsd:import namespace="http://schemas.microsoft.com/office/infopath/2007/PartnerControls"/>
    <xsd:element name="Date" ma:index="1" nillable="true" ma:displayName="Date" ma:format="DateOnly" ma:internalName="Date">
      <xsd:simpleType>
        <xsd:restriction base="dms:DateTime"/>
      </xsd:simpleType>
    </xsd:element>
    <xsd:element name="Topic" ma:index="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etingDate" ma:index="17" nillable="true" ma:displayName="Meeting Date" ma:format="Dropdown" ma:internalName="MeetingDate">
      <xsd:simpleType>
        <xsd:restriction base="dms:Text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c6d1-1ff6-4501-9111-f8704c4ff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8e9e4ac3-4c27-417f-b6d0-a3cd07c518c8}" ma:internalName="TaxCatchAll" ma:showField="CatchAllData" ma:web="4c0fc6d1-1ff6-4501-9111-f8704c4ff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79A24-A0EB-40A4-91F0-DDDF76DA562C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c0fc6d1-1ff6-4501-9111-f8704c4ff172"/>
    <ds:schemaRef ds:uri="f892bc6d-4373-4448-9da1-3e4deb534658"/>
  </ds:schemaRefs>
</ds:datastoreItem>
</file>

<file path=customXml/itemProps2.xml><?xml version="1.0" encoding="utf-8"?>
<ds:datastoreItem xmlns:ds="http://schemas.openxmlformats.org/officeDocument/2006/customXml" ds:itemID="{117A870F-2AC6-43D9-A18D-DB6C453CC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2bc6d-4373-4448-9da1-3e4deb534658"/>
    <ds:schemaRef ds:uri="4c0fc6d1-1ff6-4501-9111-f8704c4ff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0620A-A8C6-43C0-9740-0E1C5A84130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710980-a636-4c18-8f99-c062cf2706aa}" enabled="1" method="Privileged" siteId="{7195ece4-8db5-40f6-9da3-a7d28e99932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1952</TotalTime>
  <Words>4061</Words>
  <Application>Microsoft Office PowerPoint</Application>
  <PresentationFormat>On-screen Show (4:3)</PresentationFormat>
  <Paragraphs>553</Paragraphs>
  <Slides>29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Franklin Gothic Book</vt:lpstr>
      <vt:lpstr>Franklin Gothic Medium</vt:lpstr>
      <vt:lpstr>Geneva</vt:lpstr>
      <vt:lpstr>GothamNarrow-Bold</vt:lpstr>
      <vt:lpstr>GothamNarrow-Book</vt:lpstr>
      <vt:lpstr>Nunito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Hemming</dc:creator>
  <cp:lastModifiedBy>Derbyshire, Duncan: RBKC</cp:lastModifiedBy>
  <cp:revision>62</cp:revision>
  <dcterms:created xsi:type="dcterms:W3CDTF">2024-04-19T11:53:42Z</dcterms:created>
  <dcterms:modified xsi:type="dcterms:W3CDTF">2025-09-10T14:01:57Z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54ca5-015e-47ab-9fdb-c0a8323bc23e_Enabled">
    <vt:lpwstr>true</vt:lpwstr>
  </property>
  <property fmtid="{D5CDD505-2E9C-101B-9397-08002B2CF9AE}" pid="3" name="MSIP_Label_d0354ca5-015e-47ab-9fdb-c0a8323bc23e_SetDate">
    <vt:lpwstr>2024-04-19T12:03:26Z</vt:lpwstr>
  </property>
  <property fmtid="{D5CDD505-2E9C-101B-9397-08002B2CF9AE}" pid="4" name="MSIP_Label_d0354ca5-015e-47ab-9fdb-c0a8323bc23e_Method">
    <vt:lpwstr>Privileged</vt:lpwstr>
  </property>
  <property fmtid="{D5CDD505-2E9C-101B-9397-08002B2CF9AE}" pid="5" name="MSIP_Label_d0354ca5-015e-47ab-9fdb-c0a8323bc23e_Name">
    <vt:lpwstr>d0354ca5-015e-47ab-9fdb-c0a8323bc23e</vt:lpwstr>
  </property>
  <property fmtid="{D5CDD505-2E9C-101B-9397-08002B2CF9AE}" pid="6" name="MSIP_Label_d0354ca5-015e-47ab-9fdb-c0a8323bc23e_SiteId">
    <vt:lpwstr>07ebc6c3-7074-4387-a625-b9d918ba4a97</vt:lpwstr>
  </property>
  <property fmtid="{D5CDD505-2E9C-101B-9397-08002B2CF9AE}" pid="7" name="MSIP_Label_d0354ca5-015e-47ab-9fdb-c0a8323bc23e_ActionId">
    <vt:lpwstr>eaf6eaa4-9f6b-484c-badf-81e086e0bd26</vt:lpwstr>
  </property>
  <property fmtid="{D5CDD505-2E9C-101B-9397-08002B2CF9AE}" pid="8" name="MSIP_Label_d0354ca5-015e-47ab-9fdb-c0a8323bc23e_ContentBits">
    <vt:lpwstr>0</vt:lpwstr>
  </property>
  <property fmtid="{D5CDD505-2E9C-101B-9397-08002B2CF9AE}" pid="9" name="MediaServiceImageTags">
    <vt:lpwstr/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LPF PUBLIC DATA</vt:lpwstr>
  </property>
  <property fmtid="{D5CDD505-2E9C-101B-9397-08002B2CF9AE}" pid="12" name="ContentTypeId">
    <vt:lpwstr>0x010100197975E344276F4A8689D4A7054B0E58</vt:lpwstr>
  </property>
</Properties>
</file>